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65"/>
  </p:notesMasterIdLst>
  <p:sldIdLst>
    <p:sldId id="848" r:id="rId5"/>
    <p:sldId id="849" r:id="rId6"/>
    <p:sldId id="877" r:id="rId7"/>
    <p:sldId id="850" r:id="rId8"/>
    <p:sldId id="832" r:id="rId9"/>
    <p:sldId id="851" r:id="rId10"/>
    <p:sldId id="852" r:id="rId11"/>
    <p:sldId id="809" r:id="rId12"/>
    <p:sldId id="805" r:id="rId13"/>
    <p:sldId id="814" r:id="rId14"/>
    <p:sldId id="853" r:id="rId15"/>
    <p:sldId id="819" r:id="rId16"/>
    <p:sldId id="854" r:id="rId17"/>
    <p:sldId id="855" r:id="rId18"/>
    <p:sldId id="856" r:id="rId19"/>
    <p:sldId id="857" r:id="rId20"/>
    <p:sldId id="867" r:id="rId21"/>
    <p:sldId id="868" r:id="rId22"/>
    <p:sldId id="869" r:id="rId23"/>
    <p:sldId id="870" r:id="rId24"/>
    <p:sldId id="871" r:id="rId25"/>
    <p:sldId id="873" r:id="rId26"/>
    <p:sldId id="874" r:id="rId27"/>
    <p:sldId id="875" r:id="rId28"/>
    <p:sldId id="876" r:id="rId29"/>
    <p:sldId id="823" r:id="rId30"/>
    <p:sldId id="272" r:id="rId31"/>
    <p:sldId id="844" r:id="rId32"/>
    <p:sldId id="821" r:id="rId33"/>
    <p:sldId id="822" r:id="rId34"/>
    <p:sldId id="257" r:id="rId35"/>
    <p:sldId id="271" r:id="rId36"/>
    <p:sldId id="258" r:id="rId37"/>
    <p:sldId id="273" r:id="rId38"/>
    <p:sldId id="259" r:id="rId39"/>
    <p:sldId id="828" r:id="rId40"/>
    <p:sldId id="260" r:id="rId41"/>
    <p:sldId id="840" r:id="rId42"/>
    <p:sldId id="261" r:id="rId43"/>
    <p:sldId id="829" r:id="rId44"/>
    <p:sldId id="262" r:id="rId45"/>
    <p:sldId id="830" r:id="rId46"/>
    <p:sldId id="263" r:id="rId47"/>
    <p:sldId id="831" r:id="rId48"/>
    <p:sldId id="264" r:id="rId49"/>
    <p:sldId id="833" r:id="rId50"/>
    <p:sldId id="265" r:id="rId51"/>
    <p:sldId id="834" r:id="rId52"/>
    <p:sldId id="266" r:id="rId53"/>
    <p:sldId id="835" r:id="rId54"/>
    <p:sldId id="839" r:id="rId55"/>
    <p:sldId id="836" r:id="rId56"/>
    <p:sldId id="837" r:id="rId57"/>
    <p:sldId id="838" r:id="rId58"/>
    <p:sldId id="845" r:id="rId59"/>
    <p:sldId id="846" r:id="rId60"/>
    <p:sldId id="841" r:id="rId61"/>
    <p:sldId id="878" r:id="rId62"/>
    <p:sldId id="827" r:id="rId63"/>
    <p:sldId id="879" r:id="rId64"/>
  </p:sldIdLst>
  <p:sldSz cx="12192000" cy="6858000"/>
  <p:notesSz cx="6797675" cy="9872663"/>
  <p:custDataLst>
    <p:tags r:id="rId66"/>
  </p:custData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DF490D-4EC2-DFB7-13CD-745B9CC16CBD}" name="Dorothe van der Heijden" initials="DvdH" userId="S::tfjm.vanderheijden@avans.nl::4512a814-eb47-4e3b-9e68-9b5d6cccc812" providerId="AD"/>
  <p188:author id="{7411BE0E-3262-248F-48AD-7CBDC2606978}" name="Kaj Morel" initials="KM" userId="S::kpn.morel@avans.nl::41398937-8a0a-4567-b960-66f510139d99" providerId="AD"/>
  <p188:author id="{D69E6648-C6D3-BA2B-38CD-F3D496400B41}" name="Camilla Kivilaakso" initials="CK" userId="S::cc.kivilaakso@avans.nl::4b069e8e-7804-4dad-b962-5435f19209ed" providerId="AD"/>
  <p188:author id="{9EE1E2F4-B1AE-17A7-5ED3-719EC6E504B0}" name="Geert Kastelijn" initials="GK" userId="S::gha.kastelijn@avans.nl::898d2ad9-651d-4e3c-bd49-034481e997b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orothe van der Heijden" initials="DvdH" lastIdx="2" clrIdx="0">
    <p:extLst>
      <p:ext uri="{19B8F6BF-5375-455C-9EA6-DF929625EA0E}">
        <p15:presenceInfo xmlns:p15="http://schemas.microsoft.com/office/powerpoint/2012/main" userId="S::tfjm.vanderheijden@avans.nl::4512a814-eb47-4e3b-9e68-9b5d6cccc812" providerId="AD"/>
      </p:ext>
    </p:extLst>
  </p:cmAuthor>
  <p:cmAuthor id="2" name="Petra Noppe" initials="PN" lastIdx="1" clrIdx="1">
    <p:extLst>
      <p:ext uri="{19B8F6BF-5375-455C-9EA6-DF929625EA0E}">
        <p15:presenceInfo xmlns:p15="http://schemas.microsoft.com/office/powerpoint/2012/main" userId="S::p.noppe@avans.nl::1d1c82db-9c4c-41b0-8634-0471e63fa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002B"/>
    <a:srgbClr val="0099CC"/>
    <a:srgbClr val="99CCFF"/>
    <a:srgbClr val="7575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6" autoAdjust="0"/>
    <p:restoredTop sz="52109" autoAdjust="0"/>
  </p:normalViewPr>
  <p:slideViewPr>
    <p:cSldViewPr snapToGrid="0">
      <p:cViewPr varScale="1">
        <p:scale>
          <a:sx n="59" d="100"/>
          <a:sy n="59" d="100"/>
        </p:scale>
        <p:origin x="3056" y="176"/>
      </p:cViewPr>
      <p:guideLst/>
    </p:cSldViewPr>
  </p:slideViewPr>
  <p:notesTextViewPr>
    <p:cViewPr>
      <p:scale>
        <a:sx n="200" d="100"/>
        <a:sy n="200" d="100"/>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gs" Target="tags/tag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C5AE479B-0824-4778-8E2C-B648B034B146}" type="datetimeFigureOut">
              <a:rPr lang="nl-NL" smtClean="0"/>
              <a:t>09-09-2025</a:t>
            </a:fld>
            <a:endParaRPr lang="nl-NL"/>
          </a:p>
        </p:txBody>
      </p:sp>
      <p:sp>
        <p:nvSpPr>
          <p:cNvPr id="4" name="Tijdelijke aanduiding voor dia-afbeelding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377317"/>
            <a:ext cx="2945659" cy="49534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377317"/>
            <a:ext cx="2945659" cy="495347"/>
          </a:xfrm>
          <a:prstGeom prst="rect">
            <a:avLst/>
          </a:prstGeom>
        </p:spPr>
        <p:txBody>
          <a:bodyPr vert="horz" lIns="91440" tIns="45720" rIns="91440" bIns="45720" rtlCol="0" anchor="b"/>
          <a:lstStyle>
            <a:lvl1pPr algn="r">
              <a:defRPr sz="1200"/>
            </a:lvl1pPr>
          </a:lstStyle>
          <a:p>
            <a:fld id="{2DBE2D8D-0045-4896-94FB-3A80602FDFCD}" type="slidenum">
              <a:rPr lang="nl-NL" smtClean="0"/>
              <a:t>‹nr.›</a:t>
            </a:fld>
            <a:endParaRPr lang="nl-NL"/>
          </a:p>
        </p:txBody>
      </p:sp>
    </p:spTree>
    <p:extLst>
      <p:ext uri="{BB962C8B-B14F-4D97-AF65-F5344CB8AC3E}">
        <p14:creationId xmlns:p14="http://schemas.microsoft.com/office/powerpoint/2010/main" val="219902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C26C0B-8D23-4B81-B9AE-6AE4C89FDB24}"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888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2</a:t>
            </a:fld>
            <a:endParaRPr lang="nl-NL"/>
          </a:p>
        </p:txBody>
      </p:sp>
    </p:spTree>
    <p:extLst>
      <p:ext uri="{BB962C8B-B14F-4D97-AF65-F5344CB8AC3E}">
        <p14:creationId xmlns:p14="http://schemas.microsoft.com/office/powerpoint/2010/main" val="735831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3</a:t>
            </a:fld>
            <a:endParaRPr lang="nl-NL"/>
          </a:p>
        </p:txBody>
      </p:sp>
    </p:spTree>
    <p:extLst>
      <p:ext uri="{BB962C8B-B14F-4D97-AF65-F5344CB8AC3E}">
        <p14:creationId xmlns:p14="http://schemas.microsoft.com/office/powerpoint/2010/main" val="517663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4</a:t>
            </a:fld>
            <a:endParaRPr lang="nl-NL"/>
          </a:p>
        </p:txBody>
      </p:sp>
    </p:spTree>
    <p:extLst>
      <p:ext uri="{BB962C8B-B14F-4D97-AF65-F5344CB8AC3E}">
        <p14:creationId xmlns:p14="http://schemas.microsoft.com/office/powerpoint/2010/main" val="224463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5</a:t>
            </a:fld>
            <a:endParaRPr lang="nl-NL"/>
          </a:p>
        </p:txBody>
      </p:sp>
    </p:spTree>
    <p:extLst>
      <p:ext uri="{BB962C8B-B14F-4D97-AF65-F5344CB8AC3E}">
        <p14:creationId xmlns:p14="http://schemas.microsoft.com/office/powerpoint/2010/main" val="1213449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6</a:t>
            </a:fld>
            <a:endParaRPr lang="nl-NL"/>
          </a:p>
        </p:txBody>
      </p:sp>
    </p:spTree>
    <p:extLst>
      <p:ext uri="{BB962C8B-B14F-4D97-AF65-F5344CB8AC3E}">
        <p14:creationId xmlns:p14="http://schemas.microsoft.com/office/powerpoint/2010/main" val="4231939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8</a:t>
            </a:fld>
            <a:endParaRPr lang="nl-NL"/>
          </a:p>
        </p:txBody>
      </p:sp>
    </p:spTree>
    <p:extLst>
      <p:ext uri="{BB962C8B-B14F-4D97-AF65-F5344CB8AC3E}">
        <p14:creationId xmlns:p14="http://schemas.microsoft.com/office/powerpoint/2010/main" val="1293000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10</a:t>
            </a:fld>
            <a:endParaRPr lang="nl-NL"/>
          </a:p>
        </p:txBody>
      </p:sp>
    </p:spTree>
    <p:extLst>
      <p:ext uri="{BB962C8B-B14F-4D97-AF65-F5344CB8AC3E}">
        <p14:creationId xmlns:p14="http://schemas.microsoft.com/office/powerpoint/2010/main" val="3880338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E2D8D-0045-4896-94FB-3A80602FDFCD}"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7886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13</a:t>
            </a:fld>
            <a:endParaRPr lang="nl-NL"/>
          </a:p>
        </p:txBody>
      </p:sp>
    </p:spTree>
    <p:extLst>
      <p:ext uri="{BB962C8B-B14F-4D97-AF65-F5344CB8AC3E}">
        <p14:creationId xmlns:p14="http://schemas.microsoft.com/office/powerpoint/2010/main" val="937000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endParaRPr lang="nl-NL" dirty="0"/>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E2D8D-0045-4896-94FB-3A80602FDFCD}"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22378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16</a:t>
            </a:fld>
            <a:endParaRPr lang="nl-NL"/>
          </a:p>
        </p:txBody>
      </p:sp>
    </p:spTree>
    <p:extLst>
      <p:ext uri="{BB962C8B-B14F-4D97-AF65-F5344CB8AC3E}">
        <p14:creationId xmlns:p14="http://schemas.microsoft.com/office/powerpoint/2010/main" val="2778923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E2D8D-0045-4896-94FB-3A80602FDFCD}"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54067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E2D8D-0045-4896-94FB-3A80602FDFCD}"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55786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E2D8D-0045-4896-94FB-3A80602FDFCD}"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7254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22</a:t>
            </a:fld>
            <a:endParaRPr lang="nl-NL"/>
          </a:p>
        </p:txBody>
      </p:sp>
    </p:spTree>
    <p:extLst>
      <p:ext uri="{BB962C8B-B14F-4D97-AF65-F5344CB8AC3E}">
        <p14:creationId xmlns:p14="http://schemas.microsoft.com/office/powerpoint/2010/main" val="33650083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E2D8D-0045-4896-94FB-3A80602FDFCD}"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49515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25</a:t>
            </a:fld>
            <a:endParaRPr lang="nl-NL"/>
          </a:p>
        </p:txBody>
      </p:sp>
    </p:spTree>
    <p:extLst>
      <p:ext uri="{BB962C8B-B14F-4D97-AF65-F5344CB8AC3E}">
        <p14:creationId xmlns:p14="http://schemas.microsoft.com/office/powerpoint/2010/main" val="7990793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26</a:t>
            </a:fld>
            <a:endParaRPr lang="nl-NL"/>
          </a:p>
        </p:txBody>
      </p:sp>
    </p:spTree>
    <p:extLst>
      <p:ext uri="{BB962C8B-B14F-4D97-AF65-F5344CB8AC3E}">
        <p14:creationId xmlns:p14="http://schemas.microsoft.com/office/powerpoint/2010/main" val="1247068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27</a:t>
            </a:fld>
            <a:endParaRPr lang="nl-NL"/>
          </a:p>
        </p:txBody>
      </p:sp>
    </p:spTree>
    <p:extLst>
      <p:ext uri="{BB962C8B-B14F-4D97-AF65-F5344CB8AC3E}">
        <p14:creationId xmlns:p14="http://schemas.microsoft.com/office/powerpoint/2010/main" val="17754399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28</a:t>
            </a:fld>
            <a:endParaRPr lang="nl-NL"/>
          </a:p>
        </p:txBody>
      </p:sp>
    </p:spTree>
    <p:extLst>
      <p:ext uri="{BB962C8B-B14F-4D97-AF65-F5344CB8AC3E}">
        <p14:creationId xmlns:p14="http://schemas.microsoft.com/office/powerpoint/2010/main" val="6639686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31</a:t>
            </a:fld>
            <a:endParaRPr lang="nl-NL"/>
          </a:p>
        </p:txBody>
      </p:sp>
    </p:spTree>
    <p:extLst>
      <p:ext uri="{BB962C8B-B14F-4D97-AF65-F5344CB8AC3E}">
        <p14:creationId xmlns:p14="http://schemas.microsoft.com/office/powerpoint/2010/main" val="12316856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32</a:t>
            </a:fld>
            <a:endParaRPr lang="nl-NL"/>
          </a:p>
        </p:txBody>
      </p:sp>
    </p:spTree>
    <p:extLst>
      <p:ext uri="{BB962C8B-B14F-4D97-AF65-F5344CB8AC3E}">
        <p14:creationId xmlns:p14="http://schemas.microsoft.com/office/powerpoint/2010/main" val="18774862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33</a:t>
            </a:fld>
            <a:endParaRPr lang="nl-NL"/>
          </a:p>
        </p:txBody>
      </p:sp>
    </p:spTree>
    <p:extLst>
      <p:ext uri="{BB962C8B-B14F-4D97-AF65-F5344CB8AC3E}">
        <p14:creationId xmlns:p14="http://schemas.microsoft.com/office/powerpoint/2010/main" val="34506792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39</a:t>
            </a:fld>
            <a:endParaRPr lang="nl-NL"/>
          </a:p>
        </p:txBody>
      </p:sp>
    </p:spTree>
    <p:extLst>
      <p:ext uri="{BB962C8B-B14F-4D97-AF65-F5344CB8AC3E}">
        <p14:creationId xmlns:p14="http://schemas.microsoft.com/office/powerpoint/2010/main" val="39843051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40</a:t>
            </a:fld>
            <a:endParaRPr lang="nl-NL"/>
          </a:p>
        </p:txBody>
      </p:sp>
    </p:spTree>
    <p:extLst>
      <p:ext uri="{BB962C8B-B14F-4D97-AF65-F5344CB8AC3E}">
        <p14:creationId xmlns:p14="http://schemas.microsoft.com/office/powerpoint/2010/main" val="5758232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42</a:t>
            </a:fld>
            <a:endParaRPr lang="nl-NL"/>
          </a:p>
        </p:txBody>
      </p:sp>
    </p:spTree>
    <p:extLst>
      <p:ext uri="{BB962C8B-B14F-4D97-AF65-F5344CB8AC3E}">
        <p14:creationId xmlns:p14="http://schemas.microsoft.com/office/powerpoint/2010/main" val="27935443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44</a:t>
            </a:fld>
            <a:endParaRPr lang="nl-NL"/>
          </a:p>
        </p:txBody>
      </p:sp>
    </p:spTree>
    <p:extLst>
      <p:ext uri="{BB962C8B-B14F-4D97-AF65-F5344CB8AC3E}">
        <p14:creationId xmlns:p14="http://schemas.microsoft.com/office/powerpoint/2010/main" val="39963169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46</a:t>
            </a:fld>
            <a:endParaRPr lang="nl-NL"/>
          </a:p>
        </p:txBody>
      </p:sp>
    </p:spTree>
    <p:extLst>
      <p:ext uri="{BB962C8B-B14F-4D97-AF65-F5344CB8AC3E}">
        <p14:creationId xmlns:p14="http://schemas.microsoft.com/office/powerpoint/2010/main" val="33268413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48</a:t>
            </a:fld>
            <a:endParaRPr lang="nl-NL"/>
          </a:p>
        </p:txBody>
      </p:sp>
    </p:spTree>
    <p:extLst>
      <p:ext uri="{BB962C8B-B14F-4D97-AF65-F5344CB8AC3E}">
        <p14:creationId xmlns:p14="http://schemas.microsoft.com/office/powerpoint/2010/main" val="10360956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49</a:t>
            </a:fld>
            <a:endParaRPr lang="nl-NL"/>
          </a:p>
        </p:txBody>
      </p:sp>
    </p:spTree>
    <p:extLst>
      <p:ext uri="{BB962C8B-B14F-4D97-AF65-F5344CB8AC3E}">
        <p14:creationId xmlns:p14="http://schemas.microsoft.com/office/powerpoint/2010/main" val="25340854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50</a:t>
            </a:fld>
            <a:endParaRPr lang="nl-NL"/>
          </a:p>
        </p:txBody>
      </p:sp>
    </p:spTree>
    <p:extLst>
      <p:ext uri="{BB962C8B-B14F-4D97-AF65-F5344CB8AC3E}">
        <p14:creationId xmlns:p14="http://schemas.microsoft.com/office/powerpoint/2010/main" val="34406620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52</a:t>
            </a:fld>
            <a:endParaRPr lang="nl-NL"/>
          </a:p>
        </p:txBody>
      </p:sp>
    </p:spTree>
    <p:extLst>
      <p:ext uri="{BB962C8B-B14F-4D97-AF65-F5344CB8AC3E}">
        <p14:creationId xmlns:p14="http://schemas.microsoft.com/office/powerpoint/2010/main" val="32059363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53</a:t>
            </a:fld>
            <a:endParaRPr lang="nl-NL"/>
          </a:p>
        </p:txBody>
      </p:sp>
    </p:spTree>
    <p:extLst>
      <p:ext uri="{BB962C8B-B14F-4D97-AF65-F5344CB8AC3E}">
        <p14:creationId xmlns:p14="http://schemas.microsoft.com/office/powerpoint/2010/main" val="27131876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54</a:t>
            </a:fld>
            <a:endParaRPr lang="nl-NL"/>
          </a:p>
        </p:txBody>
      </p:sp>
    </p:spTree>
    <p:extLst>
      <p:ext uri="{BB962C8B-B14F-4D97-AF65-F5344CB8AC3E}">
        <p14:creationId xmlns:p14="http://schemas.microsoft.com/office/powerpoint/2010/main" val="40317092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56</a:t>
            </a:fld>
            <a:endParaRPr lang="nl-NL"/>
          </a:p>
        </p:txBody>
      </p:sp>
    </p:spTree>
    <p:extLst>
      <p:ext uri="{BB962C8B-B14F-4D97-AF65-F5344CB8AC3E}">
        <p14:creationId xmlns:p14="http://schemas.microsoft.com/office/powerpoint/2010/main" val="35588808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57</a:t>
            </a:fld>
            <a:endParaRPr lang="nl-NL"/>
          </a:p>
        </p:txBody>
      </p:sp>
    </p:spTree>
    <p:extLst>
      <p:ext uri="{BB962C8B-B14F-4D97-AF65-F5344CB8AC3E}">
        <p14:creationId xmlns:p14="http://schemas.microsoft.com/office/powerpoint/2010/main" val="25503097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59</a:t>
            </a:fld>
            <a:endParaRPr lang="nl-NL"/>
          </a:p>
        </p:txBody>
      </p:sp>
    </p:spTree>
    <p:extLst>
      <p:ext uri="{BB962C8B-B14F-4D97-AF65-F5344CB8AC3E}">
        <p14:creationId xmlns:p14="http://schemas.microsoft.com/office/powerpoint/2010/main" val="21115632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BE2D8D-0045-4896-94FB-3A80602FDFCD}" type="slidenum">
              <a:rPr lang="nl-NL" smtClean="0"/>
              <a:t>60</a:t>
            </a:fld>
            <a:endParaRPr lang="nl-NL"/>
          </a:p>
        </p:txBody>
      </p:sp>
    </p:spTree>
    <p:extLst>
      <p:ext uri="{BB962C8B-B14F-4D97-AF65-F5344CB8AC3E}">
        <p14:creationId xmlns:p14="http://schemas.microsoft.com/office/powerpoint/2010/main" val="28575361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2_Titel en object">
    <p:spTree>
      <p:nvGrpSpPr>
        <p:cNvPr id="1" name=""/>
        <p:cNvGrpSpPr/>
        <p:nvPr/>
      </p:nvGrpSpPr>
      <p:grpSpPr>
        <a:xfrm>
          <a:off x="0" y="0"/>
          <a:ext cx="0" cy="0"/>
          <a:chOff x="0" y="0"/>
          <a:chExt cx="0" cy="0"/>
        </a:xfrm>
      </p:grpSpPr>
      <p:pic>
        <p:nvPicPr>
          <p:cNvPr id="8" name="Test"/>
          <p:cNvPicPr>
            <a:picLocks noChangeAspect="1"/>
          </p:cNvPicPr>
          <p:nvPr userDrawn="1">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a:off x="0" y="0"/>
            <a:ext cx="12189600" cy="6906052"/>
          </a:xfrm>
          <a:prstGeom prst="rect">
            <a:avLst/>
          </a:prstGeom>
        </p:spPr>
      </p:pic>
      <p:sp>
        <p:nvSpPr>
          <p:cNvPr id="5" name="Rechthoek 4"/>
          <p:cNvSpPr/>
          <p:nvPr userDrawn="1"/>
        </p:nvSpPr>
        <p:spPr>
          <a:xfrm>
            <a:off x="0" y="0"/>
            <a:ext cx="12189600"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 name="Afbeelding 2" descr="Afbeelding met kat, foto, verschillend, kamer&#10;&#10;Automatisch gegenereerde beschrijving">
            <a:extLst>
              <a:ext uri="{FF2B5EF4-FFF2-40B4-BE49-F238E27FC236}">
                <a16:creationId xmlns:a16="http://schemas.microsoft.com/office/drawing/2014/main" id="{9A60F99F-4D6E-4CC3-8CD4-9AC1C3E7926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4775" y="144000"/>
            <a:ext cx="12192000" cy="6858000"/>
          </a:xfrm>
          <a:prstGeom prst="rect">
            <a:avLst/>
          </a:prstGeom>
        </p:spPr>
      </p:pic>
      <p:pic>
        <p:nvPicPr>
          <p:cNvPr id="6" name="Afbeelding 5"/>
          <p:cNvPicPr preferRelativeResize="0">
            <a:picLocks noChangeAspect="1"/>
          </p:cNvPicPr>
          <p:nvPr userDrawn="1">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9432000" y="648000"/>
            <a:ext cx="2041396" cy="612000"/>
          </a:xfrm>
          <a:prstGeom prst="rect">
            <a:avLst/>
          </a:prstGeom>
        </p:spPr>
      </p:pic>
    </p:spTree>
    <p:extLst>
      <p:ext uri="{BB962C8B-B14F-4D97-AF65-F5344CB8AC3E}">
        <p14:creationId xmlns:p14="http://schemas.microsoft.com/office/powerpoint/2010/main" val="3170911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1_Titel en object">
    <p:spTree>
      <p:nvGrpSpPr>
        <p:cNvPr id="1" name=""/>
        <p:cNvGrpSpPr/>
        <p:nvPr/>
      </p:nvGrpSpPr>
      <p:grpSpPr>
        <a:xfrm>
          <a:off x="0" y="0"/>
          <a:ext cx="0" cy="0"/>
          <a:chOff x="0" y="0"/>
          <a:chExt cx="0" cy="0"/>
        </a:xfrm>
      </p:grpSpPr>
      <p:sp>
        <p:nvSpPr>
          <p:cNvPr id="2" name="Title 1"/>
          <p:cNvSpPr>
            <a:spLocks noGrp="1"/>
          </p:cNvSpPr>
          <p:nvPr>
            <p:ph type="title"/>
          </p:nvPr>
        </p:nvSpPr>
        <p:spPr>
          <a:xfrm>
            <a:off x="1188000" y="918000"/>
            <a:ext cx="7740000" cy="356400"/>
          </a:xfrm>
        </p:spPr>
        <p:txBody>
          <a:bodyPr/>
          <a:lstStyle/>
          <a:p>
            <a:r>
              <a:rPr lang="nl-NL"/>
              <a:t>Klik om stijl te bewerken</a:t>
            </a:r>
            <a:endParaRPr lang="en-US"/>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Tijdelijke aanduiding voor datum 6"/>
          <p:cNvSpPr>
            <a:spLocks noGrp="1"/>
          </p:cNvSpPr>
          <p:nvPr>
            <p:ph type="dt" sz="half" idx="10"/>
          </p:nvPr>
        </p:nvSpPr>
        <p:spPr/>
        <p:txBody>
          <a:bodyPr/>
          <a:lstStyle/>
          <a:p>
            <a:fld id="{B2222334-CDA2-4C92-BC69-DB2580A6CC54}" type="datetime1">
              <a:rPr lang="nl-NL" smtClean="0"/>
              <a:t>09-09-2025</a:t>
            </a:fld>
            <a:endParaRPr lang="nl-NL"/>
          </a:p>
        </p:txBody>
      </p:sp>
      <p:sp>
        <p:nvSpPr>
          <p:cNvPr id="8" name="Tijdelijke aanduiding voor dianummer 7"/>
          <p:cNvSpPr>
            <a:spLocks noGrp="1"/>
          </p:cNvSpPr>
          <p:nvPr>
            <p:ph type="sldNum" sz="quarter" idx="11"/>
          </p:nvPr>
        </p:nvSpPr>
        <p:spPr/>
        <p:txBody>
          <a:bodyPr/>
          <a:lstStyle/>
          <a:p>
            <a:r>
              <a:rPr lang="nl-NL"/>
              <a:t>| </a:t>
            </a:r>
            <a:fld id="{75858F3E-B417-432D-910B-1B0A8C2DCBA3}" type="slidenum">
              <a:rPr lang="nl-NL" smtClean="0"/>
              <a:pPr/>
              <a:t>‹nr.›</a:t>
            </a:fld>
            <a:endParaRPr lang="nl-NL"/>
          </a:p>
        </p:txBody>
      </p:sp>
    </p:spTree>
    <p:extLst>
      <p:ext uri="{BB962C8B-B14F-4D97-AF65-F5344CB8AC3E}">
        <p14:creationId xmlns:p14="http://schemas.microsoft.com/office/powerpoint/2010/main" val="2686192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1188000" y="5086800"/>
            <a:ext cx="9264000" cy="360000"/>
          </a:xfrm>
        </p:spPr>
        <p:txBody>
          <a:bodyPr anchor="b"/>
          <a:lstStyle>
            <a:lvl1pPr>
              <a:defRPr sz="2600" cap="all" baseline="0"/>
            </a:lvl1pPr>
          </a:lstStyle>
          <a:p>
            <a:r>
              <a:rPr lang="nl-NL"/>
              <a:t>Klik om stijl te bewerken</a:t>
            </a:r>
            <a:endParaRPr lang="en-US"/>
          </a:p>
        </p:txBody>
      </p:sp>
      <p:sp>
        <p:nvSpPr>
          <p:cNvPr id="3" name="Text Placeholder 2"/>
          <p:cNvSpPr>
            <a:spLocks noGrp="1"/>
          </p:cNvSpPr>
          <p:nvPr>
            <p:ph type="body" idx="1"/>
          </p:nvPr>
        </p:nvSpPr>
        <p:spPr>
          <a:xfrm>
            <a:off x="1187999" y="918000"/>
            <a:ext cx="7740000" cy="3877200"/>
          </a:xfrm>
        </p:spPr>
        <p:txBody>
          <a:bodyPr anchor="b" anchorCtr="0">
            <a:normAutofit/>
          </a:bodyPr>
          <a:lstStyle>
            <a:lvl1pPr marL="0" indent="0">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7" name="Tijdelijke aanduiding voor datum 6"/>
          <p:cNvSpPr>
            <a:spLocks noGrp="1"/>
          </p:cNvSpPr>
          <p:nvPr>
            <p:ph type="dt" sz="half" idx="10"/>
          </p:nvPr>
        </p:nvSpPr>
        <p:spPr/>
        <p:txBody>
          <a:bodyPr/>
          <a:lstStyle/>
          <a:p>
            <a:fld id="{10EB0C3C-4B71-4195-A7F4-1A2305BE73EC}" type="datetime1">
              <a:rPr lang="nl-NL" smtClean="0"/>
              <a:t>09-09-2025</a:t>
            </a:fld>
            <a:endParaRPr lang="nl-NL"/>
          </a:p>
        </p:txBody>
      </p:sp>
      <p:sp>
        <p:nvSpPr>
          <p:cNvPr id="8" name="Tijdelijke aanduiding voor dianummer 7"/>
          <p:cNvSpPr>
            <a:spLocks noGrp="1"/>
          </p:cNvSpPr>
          <p:nvPr>
            <p:ph type="sldNum" sz="quarter" idx="11"/>
          </p:nvPr>
        </p:nvSpPr>
        <p:spPr/>
        <p:txBody>
          <a:bodyPr/>
          <a:lstStyle/>
          <a:p>
            <a:r>
              <a:rPr lang="nl-NL"/>
              <a:t>| </a:t>
            </a:r>
            <a:fld id="{75858F3E-B417-432D-910B-1B0A8C2DCBA3}" type="slidenum">
              <a:rPr lang="nl-NL" smtClean="0"/>
              <a:pPr/>
              <a:t>‹nr.›</a:t>
            </a:fld>
            <a:endParaRPr lang="nl-NL"/>
          </a:p>
        </p:txBody>
      </p:sp>
    </p:spTree>
    <p:extLst>
      <p:ext uri="{BB962C8B-B14F-4D97-AF65-F5344CB8AC3E}">
        <p14:creationId xmlns:p14="http://schemas.microsoft.com/office/powerpoint/2010/main" val="427845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sz="half" idx="1"/>
          </p:nvPr>
        </p:nvSpPr>
        <p:spPr>
          <a:xfrm>
            <a:off x="1188000" y="2124000"/>
            <a:ext cx="4644000" cy="38772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p:cNvSpPr>
            <a:spLocks noGrp="1"/>
          </p:cNvSpPr>
          <p:nvPr>
            <p:ph sz="half" idx="2"/>
          </p:nvPr>
        </p:nvSpPr>
        <p:spPr>
          <a:xfrm>
            <a:off x="6264000" y="2124000"/>
            <a:ext cx="4644000" cy="38772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8" name="Tijdelijke aanduiding voor datum 7"/>
          <p:cNvSpPr>
            <a:spLocks noGrp="1"/>
          </p:cNvSpPr>
          <p:nvPr>
            <p:ph type="dt" sz="half" idx="10"/>
          </p:nvPr>
        </p:nvSpPr>
        <p:spPr/>
        <p:txBody>
          <a:bodyPr/>
          <a:lstStyle/>
          <a:p>
            <a:fld id="{E798765E-2044-49A2-9D47-BE72C681720A}" type="datetime1">
              <a:rPr lang="nl-NL" smtClean="0"/>
              <a:t>09-09-2025</a:t>
            </a:fld>
            <a:endParaRPr lang="nl-NL"/>
          </a:p>
        </p:txBody>
      </p:sp>
      <p:sp>
        <p:nvSpPr>
          <p:cNvPr id="9" name="Tijdelijke aanduiding voor dianummer 8"/>
          <p:cNvSpPr>
            <a:spLocks noGrp="1"/>
          </p:cNvSpPr>
          <p:nvPr>
            <p:ph type="sldNum" sz="quarter" idx="11"/>
          </p:nvPr>
        </p:nvSpPr>
        <p:spPr/>
        <p:txBody>
          <a:bodyPr/>
          <a:lstStyle/>
          <a:p>
            <a:r>
              <a:rPr lang="nl-NL"/>
              <a:t>| </a:t>
            </a:r>
            <a:fld id="{75858F3E-B417-432D-910B-1B0A8C2DCBA3}" type="slidenum">
              <a:rPr lang="nl-NL" smtClean="0"/>
              <a:pPr/>
              <a:t>‹nr.›</a:t>
            </a:fld>
            <a:endParaRPr lang="nl-NL"/>
          </a:p>
        </p:txBody>
      </p:sp>
    </p:spTree>
    <p:extLst>
      <p:ext uri="{BB962C8B-B14F-4D97-AF65-F5344CB8AC3E}">
        <p14:creationId xmlns:p14="http://schemas.microsoft.com/office/powerpoint/2010/main" val="2396887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1188000" y="918000"/>
            <a:ext cx="7740000" cy="356400"/>
          </a:xfrm>
        </p:spPr>
        <p:txBody>
          <a:bodyPr/>
          <a:lstStyle/>
          <a:p>
            <a:r>
              <a:rPr lang="nl-NL"/>
              <a:t>Klik om stijl te bewerken</a:t>
            </a:r>
            <a:endParaRPr lang="en-US"/>
          </a:p>
        </p:txBody>
      </p:sp>
      <p:sp>
        <p:nvSpPr>
          <p:cNvPr id="3" name="Text Placeholder 2"/>
          <p:cNvSpPr>
            <a:spLocks noGrp="1"/>
          </p:cNvSpPr>
          <p:nvPr>
            <p:ph type="body" idx="1"/>
          </p:nvPr>
        </p:nvSpPr>
        <p:spPr>
          <a:xfrm>
            <a:off x="1188000" y="1533600"/>
            <a:ext cx="4644000" cy="640800"/>
          </a:xfrm>
        </p:spPr>
        <p:txBody>
          <a:bodyPr anchor="t" anchorCtr="0">
            <a:norm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1188000" y="2174400"/>
            <a:ext cx="4644000" cy="39528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p:cNvSpPr>
            <a:spLocks noGrp="1"/>
          </p:cNvSpPr>
          <p:nvPr>
            <p:ph type="body" sz="quarter" idx="3"/>
          </p:nvPr>
        </p:nvSpPr>
        <p:spPr>
          <a:xfrm>
            <a:off x="6264000" y="1533600"/>
            <a:ext cx="4644000" cy="640800"/>
          </a:xfrm>
        </p:spPr>
        <p:txBody>
          <a:bodyPr anchor="t" anchorCtr="0">
            <a:norm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264000" y="2174400"/>
            <a:ext cx="4644000" cy="39528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0" name="Tijdelijke aanduiding voor datum 9"/>
          <p:cNvSpPr>
            <a:spLocks noGrp="1"/>
          </p:cNvSpPr>
          <p:nvPr>
            <p:ph type="dt" sz="half" idx="10"/>
          </p:nvPr>
        </p:nvSpPr>
        <p:spPr/>
        <p:txBody>
          <a:bodyPr/>
          <a:lstStyle/>
          <a:p>
            <a:fld id="{5B1BE66B-CFCF-4025-A146-1AFEE70B5389}" type="datetime1">
              <a:rPr lang="nl-NL" smtClean="0"/>
              <a:t>09-09-2025</a:t>
            </a:fld>
            <a:endParaRPr lang="nl-NL"/>
          </a:p>
        </p:txBody>
      </p:sp>
      <p:sp>
        <p:nvSpPr>
          <p:cNvPr id="11" name="Tijdelijke aanduiding voor dianummer 10"/>
          <p:cNvSpPr>
            <a:spLocks noGrp="1"/>
          </p:cNvSpPr>
          <p:nvPr>
            <p:ph type="sldNum" sz="quarter" idx="11"/>
          </p:nvPr>
        </p:nvSpPr>
        <p:spPr/>
        <p:txBody>
          <a:bodyPr/>
          <a:lstStyle/>
          <a:p>
            <a:r>
              <a:rPr lang="nl-NL"/>
              <a:t>| </a:t>
            </a:r>
            <a:fld id="{75858F3E-B417-432D-910B-1B0A8C2DCBA3}" type="slidenum">
              <a:rPr lang="nl-NL" smtClean="0"/>
              <a:pPr/>
              <a:t>‹nr.›</a:t>
            </a:fld>
            <a:endParaRPr lang="nl-NL"/>
          </a:p>
        </p:txBody>
      </p:sp>
    </p:spTree>
    <p:extLst>
      <p:ext uri="{BB962C8B-B14F-4D97-AF65-F5344CB8AC3E}">
        <p14:creationId xmlns:p14="http://schemas.microsoft.com/office/powerpoint/2010/main" val="3402640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6" name="Tijdelijke aanduiding voor datum 5"/>
          <p:cNvSpPr>
            <a:spLocks noGrp="1"/>
          </p:cNvSpPr>
          <p:nvPr>
            <p:ph type="dt" sz="half" idx="10"/>
          </p:nvPr>
        </p:nvSpPr>
        <p:spPr/>
        <p:txBody>
          <a:bodyPr/>
          <a:lstStyle/>
          <a:p>
            <a:fld id="{CCDE9D8A-D5DB-46B9-868C-494F6F6C8524}" type="datetime1">
              <a:rPr lang="nl-NL" smtClean="0"/>
              <a:t>09-09-2025</a:t>
            </a:fld>
            <a:endParaRPr lang="nl-NL"/>
          </a:p>
        </p:txBody>
      </p:sp>
      <p:sp>
        <p:nvSpPr>
          <p:cNvPr id="7" name="Tijdelijke aanduiding voor dianummer 6"/>
          <p:cNvSpPr>
            <a:spLocks noGrp="1"/>
          </p:cNvSpPr>
          <p:nvPr>
            <p:ph type="sldNum" sz="quarter" idx="11"/>
          </p:nvPr>
        </p:nvSpPr>
        <p:spPr/>
        <p:txBody>
          <a:bodyPr/>
          <a:lstStyle/>
          <a:p>
            <a:r>
              <a:rPr lang="nl-NL"/>
              <a:t>| </a:t>
            </a:r>
            <a:fld id="{75858F3E-B417-432D-910B-1B0A8C2DCBA3}" type="slidenum">
              <a:rPr lang="nl-NL" smtClean="0"/>
              <a:pPr/>
              <a:t>‹nr.›</a:t>
            </a:fld>
            <a:endParaRPr lang="nl-NL"/>
          </a:p>
        </p:txBody>
      </p:sp>
    </p:spTree>
    <p:extLst>
      <p:ext uri="{BB962C8B-B14F-4D97-AF65-F5344CB8AC3E}">
        <p14:creationId xmlns:p14="http://schemas.microsoft.com/office/powerpoint/2010/main" val="3388724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5" name="Tijdelijke aanduiding voor datum 4"/>
          <p:cNvSpPr>
            <a:spLocks noGrp="1"/>
          </p:cNvSpPr>
          <p:nvPr>
            <p:ph type="dt" sz="half" idx="10"/>
          </p:nvPr>
        </p:nvSpPr>
        <p:spPr/>
        <p:txBody>
          <a:bodyPr/>
          <a:lstStyle/>
          <a:p>
            <a:fld id="{785BC8B8-0B66-4667-B52B-46853D57CCB3}" type="datetime1">
              <a:rPr lang="nl-NL" smtClean="0"/>
              <a:t>09-09-2025</a:t>
            </a:fld>
            <a:endParaRPr lang="nl-NL"/>
          </a:p>
        </p:txBody>
      </p:sp>
      <p:sp>
        <p:nvSpPr>
          <p:cNvPr id="6" name="Tijdelijke aanduiding voor dianummer 5"/>
          <p:cNvSpPr>
            <a:spLocks noGrp="1"/>
          </p:cNvSpPr>
          <p:nvPr>
            <p:ph type="sldNum" sz="quarter" idx="11"/>
          </p:nvPr>
        </p:nvSpPr>
        <p:spPr/>
        <p:txBody>
          <a:bodyPr/>
          <a:lstStyle/>
          <a:p>
            <a:r>
              <a:rPr lang="nl-NL"/>
              <a:t>| </a:t>
            </a:r>
            <a:fld id="{75858F3E-B417-432D-910B-1B0A8C2DCBA3}" type="slidenum">
              <a:rPr lang="nl-NL" smtClean="0"/>
              <a:pPr/>
              <a:t>‹nr.›</a:t>
            </a:fld>
            <a:endParaRPr lang="nl-NL"/>
          </a:p>
        </p:txBody>
      </p:sp>
    </p:spTree>
    <p:extLst>
      <p:ext uri="{BB962C8B-B14F-4D97-AF65-F5344CB8AC3E}">
        <p14:creationId xmlns:p14="http://schemas.microsoft.com/office/powerpoint/2010/main" val="978966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88000" y="5040000"/>
            <a:ext cx="9216000" cy="360000"/>
          </a:xfrm>
        </p:spPr>
        <p:txBody>
          <a:bodyPr anchor="t" anchorCtr="0"/>
          <a:lstStyle>
            <a:lvl1pPr>
              <a:defRPr sz="2600"/>
            </a:lvl1pPr>
          </a:lstStyle>
          <a:p>
            <a:r>
              <a:rPr lang="nl-NL"/>
              <a:t>Klik om stijl te bewerken</a:t>
            </a:r>
            <a:endParaRPr lang="en-US"/>
          </a:p>
        </p:txBody>
      </p:sp>
      <p:sp>
        <p:nvSpPr>
          <p:cNvPr id="3" name="Picture Placeholder 2"/>
          <p:cNvSpPr>
            <a:spLocks noGrp="1"/>
          </p:cNvSpPr>
          <p:nvPr>
            <p:ph type="pic" idx="1"/>
          </p:nvPr>
        </p:nvSpPr>
        <p:spPr>
          <a:xfrm>
            <a:off x="1188000" y="918000"/>
            <a:ext cx="8485936" cy="4114800"/>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4" name="Text Placeholder 3"/>
          <p:cNvSpPr>
            <a:spLocks noGrp="1"/>
          </p:cNvSpPr>
          <p:nvPr>
            <p:ph type="body" sz="half" idx="2"/>
          </p:nvPr>
        </p:nvSpPr>
        <p:spPr>
          <a:xfrm>
            <a:off x="1188000" y="5446800"/>
            <a:ext cx="9216000" cy="8064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8" name="Tijdelijke aanduiding voor datum 7"/>
          <p:cNvSpPr>
            <a:spLocks noGrp="1"/>
          </p:cNvSpPr>
          <p:nvPr>
            <p:ph type="dt" sz="half" idx="10"/>
          </p:nvPr>
        </p:nvSpPr>
        <p:spPr/>
        <p:txBody>
          <a:bodyPr/>
          <a:lstStyle/>
          <a:p>
            <a:fld id="{CA953675-4824-4C6A-8253-CC134B054CF9}" type="datetime1">
              <a:rPr lang="nl-NL" smtClean="0"/>
              <a:t>09-09-2025</a:t>
            </a:fld>
            <a:endParaRPr lang="nl-NL"/>
          </a:p>
        </p:txBody>
      </p:sp>
      <p:sp>
        <p:nvSpPr>
          <p:cNvPr id="9" name="Tijdelijke aanduiding voor dianummer 8"/>
          <p:cNvSpPr>
            <a:spLocks noGrp="1"/>
          </p:cNvSpPr>
          <p:nvPr>
            <p:ph type="sldNum" sz="quarter" idx="11"/>
          </p:nvPr>
        </p:nvSpPr>
        <p:spPr/>
        <p:txBody>
          <a:bodyPr/>
          <a:lstStyle/>
          <a:p>
            <a:r>
              <a:rPr lang="nl-NL"/>
              <a:t>| </a:t>
            </a:r>
            <a:fld id="{75858F3E-B417-432D-910B-1B0A8C2DCBA3}" type="slidenum">
              <a:rPr lang="nl-NL" smtClean="0"/>
              <a:pPr/>
              <a:t>‹nr.›</a:t>
            </a:fld>
            <a:endParaRPr lang="nl-NL"/>
          </a:p>
        </p:txBody>
      </p:sp>
    </p:spTree>
    <p:extLst>
      <p:ext uri="{BB962C8B-B14F-4D97-AF65-F5344CB8AC3E}">
        <p14:creationId xmlns:p14="http://schemas.microsoft.com/office/powerpoint/2010/main" val="3695765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Tijdelijke aanduiding voor datum 6"/>
          <p:cNvSpPr>
            <a:spLocks noGrp="1"/>
          </p:cNvSpPr>
          <p:nvPr>
            <p:ph type="dt" sz="half" idx="10"/>
          </p:nvPr>
        </p:nvSpPr>
        <p:spPr/>
        <p:txBody>
          <a:bodyPr/>
          <a:lstStyle/>
          <a:p>
            <a:fld id="{AE911F83-3247-46B4-AB12-FA08C98BD51C}" type="datetime1">
              <a:rPr lang="nl-NL" smtClean="0"/>
              <a:t>09-09-2025</a:t>
            </a:fld>
            <a:endParaRPr lang="nl-NL"/>
          </a:p>
        </p:txBody>
      </p:sp>
      <p:sp>
        <p:nvSpPr>
          <p:cNvPr id="8" name="Tijdelijke aanduiding voor dianummer 7"/>
          <p:cNvSpPr>
            <a:spLocks noGrp="1"/>
          </p:cNvSpPr>
          <p:nvPr>
            <p:ph type="sldNum" sz="quarter" idx="11"/>
          </p:nvPr>
        </p:nvSpPr>
        <p:spPr/>
        <p:txBody>
          <a:bodyPr/>
          <a:lstStyle/>
          <a:p>
            <a:r>
              <a:rPr lang="nl-NL"/>
              <a:t>| </a:t>
            </a:r>
            <a:fld id="{75858F3E-B417-432D-910B-1B0A8C2DCBA3}" type="slidenum">
              <a:rPr lang="nl-NL" smtClean="0"/>
              <a:pPr/>
              <a:t>‹nr.›</a:t>
            </a:fld>
            <a:endParaRPr lang="nl-NL"/>
          </a:p>
        </p:txBody>
      </p:sp>
    </p:spTree>
    <p:extLst>
      <p:ext uri="{BB962C8B-B14F-4D97-AF65-F5344CB8AC3E}">
        <p14:creationId xmlns:p14="http://schemas.microsoft.com/office/powerpoint/2010/main" val="2691544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72501" y="1622425"/>
            <a:ext cx="2628900" cy="4284000"/>
          </a:xfrm>
        </p:spPr>
        <p:txBody>
          <a:bodyPr vert="eaVert"/>
          <a:lstStyle/>
          <a:p>
            <a:r>
              <a:rPr lang="nl-NL"/>
              <a:t>Klik om stijl te bewerken</a:t>
            </a:r>
            <a:endParaRPr lang="en-US"/>
          </a:p>
        </p:txBody>
      </p:sp>
      <p:sp>
        <p:nvSpPr>
          <p:cNvPr id="3" name="Vertical Text Placeholder 2"/>
          <p:cNvSpPr>
            <a:spLocks noGrp="1"/>
          </p:cNvSpPr>
          <p:nvPr>
            <p:ph type="body" orient="vert" idx="1"/>
          </p:nvPr>
        </p:nvSpPr>
        <p:spPr>
          <a:xfrm>
            <a:off x="1295401" y="1622425"/>
            <a:ext cx="7124700" cy="4284000"/>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datum 3"/>
          <p:cNvSpPr>
            <a:spLocks noGrp="1"/>
          </p:cNvSpPr>
          <p:nvPr>
            <p:ph type="dt" sz="half" idx="10"/>
          </p:nvPr>
        </p:nvSpPr>
        <p:spPr/>
        <p:txBody>
          <a:bodyPr/>
          <a:lstStyle/>
          <a:p>
            <a:fld id="{E6C877A9-77D0-4DA8-888C-A2912914F2B2}" type="datetime1">
              <a:rPr lang="nl-NL" smtClean="0"/>
              <a:t>09-09-2025</a:t>
            </a:fld>
            <a:endParaRPr lang="nl-NL"/>
          </a:p>
        </p:txBody>
      </p:sp>
      <p:sp>
        <p:nvSpPr>
          <p:cNvPr id="5" name="Tijdelijke aanduiding voor voettekst 4"/>
          <p:cNvSpPr>
            <a:spLocks noGrp="1"/>
          </p:cNvSpPr>
          <p:nvPr>
            <p:ph type="ftr" sz="quarter" idx="11"/>
          </p:nvPr>
        </p:nvSpPr>
        <p:spPr>
          <a:xfrm>
            <a:off x="1464000" y="6426000"/>
            <a:ext cx="4114800" cy="216000"/>
          </a:xfrm>
          <a:prstGeom prst="rect">
            <a:avLst/>
          </a:prstGeom>
        </p:spPr>
        <p:txBody>
          <a:bodyPr/>
          <a:lstStyle/>
          <a:p>
            <a:endParaRPr lang="nl-NL"/>
          </a:p>
        </p:txBody>
      </p:sp>
      <p:sp>
        <p:nvSpPr>
          <p:cNvPr id="6" name="Tijdelijke aanduiding voor dianummer 5"/>
          <p:cNvSpPr>
            <a:spLocks noGrp="1"/>
          </p:cNvSpPr>
          <p:nvPr>
            <p:ph type="sldNum" sz="quarter" idx="12"/>
          </p:nvPr>
        </p:nvSpPr>
        <p:spPr/>
        <p:txBody>
          <a:bodyPr/>
          <a:lstStyle/>
          <a:p>
            <a:r>
              <a:rPr lang="nl-NL"/>
              <a:t>| </a:t>
            </a:r>
            <a:fld id="{75858F3E-B417-432D-910B-1B0A8C2DCBA3}" type="slidenum">
              <a:rPr lang="nl-NL" smtClean="0"/>
              <a:pPr/>
              <a:t>‹nr.›</a:t>
            </a:fld>
            <a:endParaRPr lang="nl-NL"/>
          </a:p>
        </p:txBody>
      </p:sp>
    </p:spTree>
    <p:extLst>
      <p:ext uri="{BB962C8B-B14F-4D97-AF65-F5344CB8AC3E}">
        <p14:creationId xmlns:p14="http://schemas.microsoft.com/office/powerpoint/2010/main" val="1141441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36185" y="2306638"/>
            <a:ext cx="9673167" cy="550862"/>
          </a:xfrm>
        </p:spPr>
        <p:txBody>
          <a:bodyPr anchor="ctr"/>
          <a:lstStyle>
            <a:lvl1pPr>
              <a:defRPr/>
            </a:lvl1pPr>
          </a:lstStyle>
          <a:p>
            <a:pPr lvl="0"/>
            <a:r>
              <a:rPr lang="en-GB" noProof="0"/>
              <a:t>Click to edit Master title style</a:t>
            </a:r>
          </a:p>
        </p:txBody>
      </p:sp>
      <p:sp>
        <p:nvSpPr>
          <p:cNvPr id="3075" name="Rectangle 3"/>
          <p:cNvSpPr>
            <a:spLocks noGrp="1" noChangeArrowheads="1"/>
          </p:cNvSpPr>
          <p:nvPr>
            <p:ph type="subTitle" idx="1"/>
          </p:nvPr>
        </p:nvSpPr>
        <p:spPr>
          <a:xfrm>
            <a:off x="1636185" y="2820988"/>
            <a:ext cx="9673167" cy="360362"/>
          </a:xfrm>
        </p:spPr>
        <p:txBody>
          <a:bodyPr/>
          <a:lstStyle>
            <a:lvl1pPr marL="0" indent="0">
              <a:buFont typeface="Verdana" pitchFamily="34" charset="0"/>
              <a:buNone/>
              <a:defRPr/>
            </a:lvl1pPr>
          </a:lstStyle>
          <a:p>
            <a:pPr lvl="0"/>
            <a:r>
              <a:rPr lang="en-GB" noProof="0"/>
              <a:t>Click to edit Master subtitle style</a:t>
            </a:r>
          </a:p>
        </p:txBody>
      </p:sp>
      <p:sp>
        <p:nvSpPr>
          <p:cNvPr id="3079" name="Text Box 7"/>
          <p:cNvSpPr txBox="1">
            <a:spLocks noChangeArrowheads="1"/>
          </p:cNvSpPr>
          <p:nvPr userDrawn="1"/>
        </p:nvSpPr>
        <p:spPr bwMode="auto">
          <a:xfrm>
            <a:off x="1636185" y="3373438"/>
            <a:ext cx="9673167" cy="1979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50000"/>
              </a:spcBef>
              <a:spcAft>
                <a:spcPct val="0"/>
              </a:spcAft>
            </a:pPr>
            <a:endParaRPr lang="nl-NL" sz="1400" dirty="0">
              <a:solidFill>
                <a:srgbClr val="000000"/>
              </a:solidFill>
            </a:endParaRPr>
          </a:p>
        </p:txBody>
      </p:sp>
      <p:sp>
        <p:nvSpPr>
          <p:cNvPr id="3083" name="Rectangle 11"/>
          <p:cNvSpPr>
            <a:spLocks noGrp="1" noChangeArrowheads="1"/>
          </p:cNvSpPr>
          <p:nvPr>
            <p:ph type="sldNum" sz="quarter" idx="4"/>
          </p:nvPr>
        </p:nvSpPr>
        <p:spPr/>
        <p:txBody>
          <a:bodyPr/>
          <a:lstStyle>
            <a:lvl1pPr>
              <a:defRPr/>
            </a:lvl1pPr>
          </a:lstStyle>
          <a:p>
            <a:fld id="{BDA4BFBF-CBB9-4551-B7B4-1C2964EA481C}" type="slidenum">
              <a:rPr lang="en-GB"/>
              <a:pPr/>
              <a:t>‹nr.›</a:t>
            </a:fld>
            <a:endParaRPr lang="en-GB"/>
          </a:p>
        </p:txBody>
      </p:sp>
    </p:spTree>
    <p:extLst>
      <p:ext uri="{BB962C8B-B14F-4D97-AF65-F5344CB8AC3E}">
        <p14:creationId xmlns:p14="http://schemas.microsoft.com/office/powerpoint/2010/main" val="2805842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88000" y="918000"/>
            <a:ext cx="7740000" cy="356400"/>
          </a:xfrm>
          <a:prstGeom prst="rect">
            <a:avLst/>
          </a:prstGeom>
        </p:spPr>
        <p:txBody>
          <a:bodyPr vert="horz" lIns="0" tIns="0" rIns="0" bIns="0" rtlCol="0" anchor="t" anchorCtr="0">
            <a:noAutofit/>
          </a:bodyPr>
          <a:lstStyle/>
          <a:p>
            <a:r>
              <a:rPr lang="nl-NL"/>
              <a:t>Klik om de stijl te bewerken</a:t>
            </a:r>
            <a:endParaRPr lang="en-US"/>
          </a:p>
        </p:txBody>
      </p:sp>
      <p:sp>
        <p:nvSpPr>
          <p:cNvPr id="3" name="Text Placeholder 2"/>
          <p:cNvSpPr>
            <a:spLocks noGrp="1"/>
          </p:cNvSpPr>
          <p:nvPr>
            <p:ph type="body" idx="1"/>
          </p:nvPr>
        </p:nvSpPr>
        <p:spPr>
          <a:xfrm>
            <a:off x="1188000" y="1885007"/>
            <a:ext cx="9720000" cy="4248000"/>
          </a:xfrm>
          <a:prstGeom prst="rect">
            <a:avLst/>
          </a:prstGeom>
        </p:spPr>
        <p:txBody>
          <a:bodyPr vert="horz" lIns="0" tIns="0" rIns="0" bIns="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8164800" y="6440809"/>
            <a:ext cx="2743200" cy="216000"/>
          </a:xfrm>
          <a:prstGeom prst="rect">
            <a:avLst/>
          </a:prstGeom>
        </p:spPr>
        <p:txBody>
          <a:bodyPr vert="horz" lIns="0" tIns="0" rIns="0" bIns="0" rtlCol="0" anchor="ctr"/>
          <a:lstStyle>
            <a:lvl1pPr algn="r">
              <a:defRPr sz="10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FC3FA536-6202-4EF1-A3CC-3B4E23ACBFD2}" type="datetime1">
              <a:rPr lang="nl-NL" smtClean="0"/>
              <a:t>09-09-2025</a:t>
            </a:fld>
            <a:endParaRPr lang="nl-NL"/>
          </a:p>
        </p:txBody>
      </p:sp>
      <p:sp>
        <p:nvSpPr>
          <p:cNvPr id="6" name="Slide Number Placeholder 5"/>
          <p:cNvSpPr>
            <a:spLocks noGrp="1"/>
          </p:cNvSpPr>
          <p:nvPr>
            <p:ph type="sldNum" sz="quarter" idx="4"/>
          </p:nvPr>
        </p:nvSpPr>
        <p:spPr>
          <a:xfrm>
            <a:off x="11071389" y="6440809"/>
            <a:ext cx="816000" cy="216000"/>
          </a:xfrm>
          <a:prstGeom prst="rect">
            <a:avLst/>
          </a:prstGeom>
        </p:spPr>
        <p:txBody>
          <a:bodyPr vert="horz" lIns="0" tIns="0" rIns="0" bIns="0" rtlCol="0" anchor="ctr"/>
          <a:lstStyle>
            <a:lvl1pPr algn="r">
              <a:defRPr sz="1000">
                <a:solidFill>
                  <a:srgbClr val="C7002B"/>
                </a:solidFill>
                <a:latin typeface="Verdana" panose="020B0604030504040204" pitchFamily="34" charset="0"/>
                <a:ea typeface="Verdana" panose="020B0604030504040204" pitchFamily="34" charset="0"/>
                <a:cs typeface="Verdana" panose="020B0604030504040204" pitchFamily="34" charset="0"/>
              </a:defRPr>
            </a:lvl1pPr>
          </a:lstStyle>
          <a:p>
            <a:r>
              <a:rPr lang="nl-NL"/>
              <a:t>| </a:t>
            </a:r>
            <a:fld id="{75858F3E-B417-432D-910B-1B0A8C2DCBA3}" type="slidenum">
              <a:rPr lang="nl-NL" smtClean="0"/>
              <a:pPr/>
              <a:t>‹nr.›</a:t>
            </a:fld>
            <a:endParaRPr lang="nl-NL"/>
          </a:p>
        </p:txBody>
      </p:sp>
      <p:sp>
        <p:nvSpPr>
          <p:cNvPr id="10" name="Test"/>
          <p:cNvSpPr txBox="1">
            <a:spLocks noChangeArrowheads="1"/>
          </p:cNvSpPr>
          <p:nvPr userDrawn="1">
            <p:custDataLst>
              <p:tags r:id="rId13"/>
            </p:custDataLst>
          </p:nvPr>
        </p:nvSpPr>
        <p:spPr bwMode="auto">
          <a:xfrm>
            <a:off x="1188000" y="6390000"/>
            <a:ext cx="6067200" cy="288000"/>
          </a:xfrm>
          <a:prstGeom prst="rect">
            <a:avLst/>
          </a:prstGeom>
        </p:spPr>
        <p:txBody>
          <a:bodyPr vert="horz" lIns="0" tIns="0" rIns="0" bIns="0" rtlCol="0" anchor="ctr"/>
          <a:lstStyle>
            <a:defPPr>
              <a:defRPr lang="nl-NL"/>
            </a:defPPr>
            <a:lvl1pPr>
              <a:defRPr sz="10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r>
              <a:rPr lang="nl-NL" sz="1000"/>
              <a:t>Titel</a:t>
            </a:r>
          </a:p>
        </p:txBody>
      </p:sp>
      <p:sp>
        <p:nvSpPr>
          <p:cNvPr id="5" name="Rechthoek 4"/>
          <p:cNvSpPr/>
          <p:nvPr userDrawn="1"/>
        </p:nvSpPr>
        <p:spPr>
          <a:xfrm>
            <a:off x="0" y="0"/>
            <a:ext cx="12189600"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Afbeelding 6"/>
          <p:cNvPicPr preferRelativeResize="0">
            <a:picLocks noChangeAspect="1"/>
          </p:cNvPicPr>
          <p:nvPr userDrawn="1">
            <p:custDataLst>
              <p:tags r:id="rId14"/>
            </p:custDataLst>
          </p:nvPr>
        </p:nvPicPr>
        <p:blipFill>
          <a:blip r:embed="rId16" cstate="print">
            <a:extLst>
              <a:ext uri="{28A0092B-C50C-407E-A947-70E740481C1C}">
                <a14:useLocalDpi xmlns:a14="http://schemas.microsoft.com/office/drawing/2010/main" val="0"/>
              </a:ext>
            </a:extLst>
          </a:blip>
          <a:stretch>
            <a:fillRect/>
          </a:stretch>
        </p:blipFill>
        <p:spPr>
          <a:xfrm>
            <a:off x="9432000" y="648000"/>
            <a:ext cx="2041396" cy="612000"/>
          </a:xfrm>
          <a:prstGeom prst="rect">
            <a:avLst/>
          </a:prstGeom>
        </p:spPr>
      </p:pic>
    </p:spTree>
    <p:extLst>
      <p:ext uri="{BB962C8B-B14F-4D97-AF65-F5344CB8AC3E}">
        <p14:creationId xmlns:p14="http://schemas.microsoft.com/office/powerpoint/2010/main" val="4102090644"/>
      </p:ext>
    </p:extLst>
  </p:cSld>
  <p:clrMap bg1="lt1" tx1="dk1" bg2="lt2" tx2="dk2" accent1="accent1" accent2="accent2" accent3="accent3" accent4="accent4" accent5="accent5" accent6="accent6" hlink="hlink" folHlink="folHlink"/>
  <p:sldLayoutIdLst>
    <p:sldLayoutId id="2147483673" r:id="rId1"/>
    <p:sldLayoutId id="2147483672" r:id="rId2"/>
    <p:sldLayoutId id="2147483663" r:id="rId3"/>
    <p:sldLayoutId id="2147483664" r:id="rId4"/>
    <p:sldLayoutId id="2147483665" r:id="rId5"/>
    <p:sldLayoutId id="2147483666" r:id="rId6"/>
    <p:sldLayoutId id="2147483667" r:id="rId7"/>
    <p:sldLayoutId id="2147483669" r:id="rId8"/>
    <p:sldLayoutId id="2147483670" r:id="rId9"/>
    <p:sldLayoutId id="2147483671" r:id="rId10"/>
    <p:sldLayoutId id="2147483674" r:id="rId11"/>
  </p:sldLayoutIdLst>
  <p:hf hdr="0" ftr="0"/>
  <p:txStyles>
    <p:titleStyle>
      <a:lvl1pPr algn="l" defTabSz="914400" rtl="0" eaLnBrk="1" latinLnBrk="0" hangingPunct="1">
        <a:lnSpc>
          <a:spcPct val="90000"/>
        </a:lnSpc>
        <a:spcBef>
          <a:spcPct val="0"/>
        </a:spcBef>
        <a:buNone/>
        <a:defRPr sz="2800" b="1" kern="1200">
          <a:solidFill>
            <a:srgbClr val="C7002B"/>
          </a:solidFill>
          <a:latin typeface="Verdana" panose="020B0604030504040204" pitchFamily="34" charset="0"/>
          <a:ea typeface="Verdana" panose="020B0604030504040204" pitchFamily="34" charset="0"/>
          <a:cs typeface="Verdana" panose="020B0604030504040204" pitchFamily="34" charset="0"/>
        </a:defRPr>
      </a:lvl1pPr>
    </p:titleStyle>
    <p:bodyStyle>
      <a:lvl1pPr marL="180000" indent="-180000" algn="l" defTabSz="914400" rtl="0" eaLnBrk="1" latinLnBrk="0" hangingPunct="1">
        <a:lnSpc>
          <a:spcPct val="100000"/>
        </a:lnSpc>
        <a:spcBef>
          <a:spcPts val="0"/>
        </a:spcBef>
        <a:buClr>
          <a:srgbClr val="C7002B"/>
        </a:buClr>
        <a:buFont typeface="Verdana" panose="020B060403050404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360000" indent="-180000" algn="l" defTabSz="914400" rtl="0" eaLnBrk="1" latinLnBrk="0" hangingPunct="1">
        <a:lnSpc>
          <a:spcPct val="100000"/>
        </a:lnSpc>
        <a:spcBef>
          <a:spcPts val="0"/>
        </a:spcBef>
        <a:buClr>
          <a:srgbClr val="C7002B"/>
        </a:buClr>
        <a:buFont typeface="Verdana" panose="020B060403050404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540000" indent="-180000" algn="l" defTabSz="914400" rtl="0" eaLnBrk="1" latinLnBrk="0" hangingPunct="1">
        <a:lnSpc>
          <a:spcPct val="100000"/>
        </a:lnSpc>
        <a:spcBef>
          <a:spcPts val="0"/>
        </a:spcBef>
        <a:buClr>
          <a:srgbClr val="C7002B"/>
        </a:buClr>
        <a:buFont typeface="Verdana" panose="020B060403050404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720000" indent="-180000" algn="l" defTabSz="914400" rtl="0" eaLnBrk="1" latinLnBrk="0" hangingPunct="1">
        <a:lnSpc>
          <a:spcPct val="100000"/>
        </a:lnSpc>
        <a:spcBef>
          <a:spcPts val="0"/>
        </a:spcBef>
        <a:buClr>
          <a:srgbClr val="C7002B"/>
        </a:buClr>
        <a:buFont typeface="Verdana" panose="020B060403050404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900000" indent="-180000" algn="l" defTabSz="914400" rtl="0" eaLnBrk="1" latinLnBrk="0" hangingPunct="1">
        <a:lnSpc>
          <a:spcPct val="100000"/>
        </a:lnSpc>
        <a:spcBef>
          <a:spcPts val="0"/>
        </a:spcBef>
        <a:buClr>
          <a:srgbClr val="C7002B"/>
        </a:buClr>
        <a:buFont typeface="Verdana" panose="020B060403050404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70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1.xml"/><Relationship Id="rId1" Type="http://schemas.openxmlformats.org/officeDocument/2006/relationships/tags" Target="../tags/tag6.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29029" y="4187413"/>
            <a:ext cx="12192000"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1" i="0" u="none" strike="noStrike" kern="1200" cap="none" spc="0" normalizeH="0" baseline="0" noProof="0" dirty="0">
                <a:ln>
                  <a:noFill/>
                </a:ln>
                <a:solidFill>
                  <a:prstClr val="black"/>
                </a:solidFill>
                <a:effectLst/>
                <a:uLnTx/>
                <a:uFillTx/>
                <a:latin typeface="Verdana"/>
                <a:ea typeface="+mn-ea"/>
                <a:cs typeface="+mn-cs"/>
              </a:rPr>
              <a:t>Presentatie onderzoek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1" i="0" u="none" strike="noStrike" kern="1200" cap="none" spc="0" normalizeH="0" baseline="0" noProof="0" dirty="0">
                <a:ln>
                  <a:noFill/>
                </a:ln>
                <a:solidFill>
                  <a:prstClr val="black"/>
                </a:solidFill>
                <a:effectLst/>
                <a:uLnTx/>
                <a:uFillTx/>
                <a:latin typeface="Verdana"/>
                <a:ea typeface="+mn-ea"/>
                <a:cs typeface="+mn-cs"/>
              </a:rPr>
              <a:t>Brede welvaart binnen ORM</a:t>
            </a:r>
          </a:p>
        </p:txBody>
      </p:sp>
      <p:sp>
        <p:nvSpPr>
          <p:cNvPr id="4" name="Tekstvak 3">
            <a:extLst>
              <a:ext uri="{FF2B5EF4-FFF2-40B4-BE49-F238E27FC236}">
                <a16:creationId xmlns:a16="http://schemas.microsoft.com/office/drawing/2014/main" id="{C9DFC8B8-CDC4-C00E-E3CB-2A8246CB009F}"/>
              </a:ext>
            </a:extLst>
          </p:cNvPr>
          <p:cNvSpPr txBox="1"/>
          <p:nvPr/>
        </p:nvSpPr>
        <p:spPr>
          <a:xfrm>
            <a:off x="7836682" y="5955796"/>
            <a:ext cx="422756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Verdana"/>
                <a:ea typeface="+mn-ea"/>
                <a:cs typeface="+mn-cs"/>
              </a:rPr>
              <a:t>Geert Kastelijn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solidFill>
                  <a:prstClr val="black"/>
                </a:solidFill>
                <a:latin typeface="Verdana"/>
              </a:rPr>
              <a:t>Lectoraat Ondenkbare Marketing </a:t>
            </a:r>
            <a:r>
              <a:rPr kumimoji="0" lang="nl-NL" sz="1800" b="0" i="0" u="none" strike="noStrike" kern="1200" cap="none" spc="0" normalizeH="0" baseline="0" noProof="0" dirty="0">
                <a:ln>
                  <a:noFill/>
                </a:ln>
                <a:solidFill>
                  <a:prstClr val="black"/>
                </a:solidFill>
                <a:effectLst/>
                <a:uLnTx/>
                <a:uFillTx/>
                <a:latin typeface="Verdana"/>
                <a:ea typeface="+mn-ea"/>
                <a:cs typeface="+mn-cs"/>
              </a:rPr>
              <a:t>  </a:t>
            </a:r>
          </a:p>
        </p:txBody>
      </p:sp>
      <p:pic>
        <p:nvPicPr>
          <p:cNvPr id="8" name="Afbeelding 7">
            <a:extLst>
              <a:ext uri="{FF2B5EF4-FFF2-40B4-BE49-F238E27FC236}">
                <a16:creationId xmlns:a16="http://schemas.microsoft.com/office/drawing/2014/main" id="{6BD9B07B-7EA1-8A62-06E6-3C0EC33A8DB3}"/>
              </a:ext>
            </a:extLst>
          </p:cNvPr>
          <p:cNvPicPr>
            <a:picLocks noChangeAspect="1"/>
          </p:cNvPicPr>
          <p:nvPr/>
        </p:nvPicPr>
        <p:blipFill>
          <a:blip r:embed="rId4"/>
          <a:stretch>
            <a:fillRect/>
          </a:stretch>
        </p:blipFill>
        <p:spPr>
          <a:xfrm>
            <a:off x="3992219" y="444934"/>
            <a:ext cx="3844463" cy="2502652"/>
          </a:xfrm>
          <a:prstGeom prst="rect">
            <a:avLst/>
          </a:prstGeom>
        </p:spPr>
      </p:pic>
      <p:sp>
        <p:nvSpPr>
          <p:cNvPr id="3" name="Tekstvak 2">
            <a:extLst>
              <a:ext uri="{FF2B5EF4-FFF2-40B4-BE49-F238E27FC236}">
                <a16:creationId xmlns:a16="http://schemas.microsoft.com/office/drawing/2014/main" id="{87E6CC42-1AF7-ADB7-0E64-D1C541CEAF21}"/>
              </a:ext>
            </a:extLst>
          </p:cNvPr>
          <p:cNvSpPr txBox="1"/>
          <p:nvPr/>
        </p:nvSpPr>
        <p:spPr>
          <a:xfrm>
            <a:off x="0" y="3244334"/>
            <a:ext cx="12192000" cy="646331"/>
          </a:xfrm>
          <a:prstGeom prst="rect">
            <a:avLst/>
          </a:prstGeom>
          <a:noFill/>
        </p:spPr>
        <p:txBody>
          <a:bodyPr wrap="square">
            <a:spAutoFit/>
          </a:bodyPr>
          <a:lstStyle/>
          <a:p>
            <a:pPr algn="ctr"/>
            <a:r>
              <a:rPr lang="nl-NL" dirty="0"/>
              <a:t>Lectorenplatform Vernieuwing Economieonderwijs</a:t>
            </a:r>
          </a:p>
          <a:p>
            <a:pPr algn="ctr"/>
            <a:r>
              <a:rPr lang="nl-NL" dirty="0"/>
              <a:t>Donderdag 19 september 2024</a:t>
            </a:r>
          </a:p>
        </p:txBody>
      </p:sp>
    </p:spTree>
    <p:custDataLst>
      <p:tags r:id="rId1"/>
    </p:custDataLst>
    <p:extLst>
      <p:ext uri="{BB962C8B-B14F-4D97-AF65-F5344CB8AC3E}">
        <p14:creationId xmlns:p14="http://schemas.microsoft.com/office/powerpoint/2010/main" val="3762406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0C23C9-03BD-A95A-705B-D3B1B49C0594}"/>
              </a:ext>
            </a:extLst>
          </p:cNvPr>
          <p:cNvSpPr>
            <a:spLocks noGrp="1"/>
          </p:cNvSpPr>
          <p:nvPr>
            <p:ph type="title"/>
          </p:nvPr>
        </p:nvSpPr>
        <p:spPr>
          <a:xfrm>
            <a:off x="717878" y="541336"/>
            <a:ext cx="9161821" cy="885825"/>
          </a:xfrm>
        </p:spPr>
        <p:txBody>
          <a:bodyPr/>
          <a:lstStyle/>
          <a:p>
            <a:r>
              <a:rPr lang="nl-NL" dirty="0"/>
              <a:t>Aansluiting onderzoek op Lectorenplatform </a:t>
            </a:r>
          </a:p>
        </p:txBody>
      </p:sp>
      <p:sp>
        <p:nvSpPr>
          <p:cNvPr id="3" name="Tijdelijke aanduiding voor inhoud 2">
            <a:extLst>
              <a:ext uri="{FF2B5EF4-FFF2-40B4-BE49-F238E27FC236}">
                <a16:creationId xmlns:a16="http://schemas.microsoft.com/office/drawing/2014/main" id="{D5604E05-4A8B-3AD8-B5B2-53FE6F941783}"/>
              </a:ext>
            </a:extLst>
          </p:cNvPr>
          <p:cNvSpPr>
            <a:spLocks noGrp="1"/>
          </p:cNvSpPr>
          <p:nvPr>
            <p:ph idx="1"/>
          </p:nvPr>
        </p:nvSpPr>
        <p:spPr>
          <a:xfrm>
            <a:off x="717878" y="1270520"/>
            <a:ext cx="10452698" cy="5170289"/>
          </a:xfrm>
        </p:spPr>
        <p:txBody>
          <a:bodyPr>
            <a:normAutofit/>
          </a:bodyPr>
          <a:lstStyle/>
          <a:p>
            <a:pPr marL="0" indent="0">
              <a:buNone/>
            </a:pPr>
            <a:r>
              <a:rPr lang="nl-NL" sz="2000" dirty="0"/>
              <a:t>Het lectorenplatform Vernieuwing Economieonderwijs: </a:t>
            </a:r>
          </a:p>
          <a:p>
            <a:pPr marL="0" indent="0">
              <a:buNone/>
            </a:pPr>
            <a:endParaRPr lang="nl-NL" sz="2000" dirty="0"/>
          </a:p>
          <a:p>
            <a:r>
              <a:rPr lang="nl-NL" sz="2000" dirty="0"/>
              <a:t>Pleit voor een terugkeer naar </a:t>
            </a:r>
            <a:r>
              <a:rPr lang="nl-NL" sz="2000" b="1" dirty="0"/>
              <a:t>de moeite</a:t>
            </a:r>
            <a:r>
              <a:rPr lang="nl-NL" sz="2000" dirty="0"/>
              <a:t> in het economisch onderwijs. </a:t>
            </a:r>
          </a:p>
          <a:p>
            <a:endParaRPr lang="nl-NL" sz="2000" dirty="0"/>
          </a:p>
          <a:p>
            <a:r>
              <a:rPr lang="nl-NL" sz="2000" dirty="0"/>
              <a:t>Onderzoekt hoe de gevraagde innovatie van het economie- en businessonderwijs gestalte moet worden gegeven. </a:t>
            </a:r>
          </a:p>
          <a:p>
            <a:endParaRPr lang="nl-NL" sz="2000" dirty="0"/>
          </a:p>
          <a:p>
            <a:r>
              <a:rPr lang="nl-NL" sz="2000" dirty="0"/>
              <a:t>Onderzoekt op drie niveaus: </a:t>
            </a:r>
          </a:p>
          <a:p>
            <a:pPr marL="0" indent="0">
              <a:buNone/>
            </a:pPr>
            <a:r>
              <a:rPr lang="nl-NL" sz="2000" dirty="0"/>
              <a:t>	- inhoudelijke vernieuwing</a:t>
            </a:r>
          </a:p>
          <a:p>
            <a:pPr marL="0" indent="0">
              <a:buNone/>
            </a:pPr>
            <a:r>
              <a:rPr lang="nl-NL" sz="2000" dirty="0"/>
              <a:t>	- onderzoek naar de onderwijskundige/didactische aspecten </a:t>
            </a:r>
          </a:p>
          <a:p>
            <a:pPr marL="0" indent="0">
              <a:buNone/>
            </a:pPr>
            <a:r>
              <a:rPr lang="nl-NL" sz="2000" dirty="0"/>
              <a:t>	- Veranderkundige onderzoek naar onderwijsinnovatie in </a:t>
            </a:r>
            <a:r>
              <a:rPr lang="nl-NL" sz="2000" dirty="0" err="1"/>
              <a:t>ec.domein</a:t>
            </a:r>
            <a:r>
              <a:rPr lang="nl-NL" sz="2000" dirty="0"/>
              <a:t>:</a:t>
            </a:r>
            <a:endParaRPr lang="nl-NL" sz="2000" b="1" dirty="0"/>
          </a:p>
          <a:p>
            <a:pPr marL="0" indent="0">
              <a:buNone/>
            </a:pPr>
            <a:r>
              <a:rPr lang="nl-NL" sz="2000" b="1" dirty="0"/>
              <a:t>		hoe krijgen we mensen en systemen daadwerkelijk mee?</a:t>
            </a:r>
          </a:p>
          <a:p>
            <a:pPr marL="0" indent="0">
              <a:buNone/>
            </a:pPr>
            <a:endParaRPr lang="nl-NL" sz="2000" b="1" dirty="0"/>
          </a:p>
          <a:p>
            <a:pPr marL="0" indent="0">
              <a:buNone/>
            </a:pPr>
            <a:endParaRPr lang="nl-NL" sz="2000" b="1" dirty="0"/>
          </a:p>
          <a:p>
            <a:pPr marL="0" indent="0">
              <a:buNone/>
            </a:pPr>
            <a:endParaRPr lang="nl-NL" dirty="0"/>
          </a:p>
        </p:txBody>
      </p:sp>
      <p:sp>
        <p:nvSpPr>
          <p:cNvPr id="4" name="Tijdelijke aanduiding voor datum 3">
            <a:extLst>
              <a:ext uri="{FF2B5EF4-FFF2-40B4-BE49-F238E27FC236}">
                <a16:creationId xmlns:a16="http://schemas.microsoft.com/office/drawing/2014/main" id="{2D223C81-15C8-1AE4-D403-6638A7885E41}"/>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dirty="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55F421FF-5CF4-C2AF-BE3E-B2D14A2D9B4F}"/>
              </a:ext>
            </a:extLst>
          </p:cNvPr>
          <p:cNvSpPr>
            <a:spLocks noGrp="1"/>
          </p:cNvSpPr>
          <p:nvPr>
            <p:ph type="sldNum" sz="quarter" idx="11"/>
          </p:nvPr>
        </p:nvSpPr>
        <p:spPr>
          <a:xfrm>
            <a:off x="11071389" y="6440809"/>
            <a:ext cx="816000" cy="216000"/>
          </a:xfrm>
          <a:prstGeom prst="rect">
            <a:avLst/>
          </a:prstGeom>
        </p:spPr>
        <p:txBody>
          <a:bodyPr vert="horz" lIns="0" tIns="0" rIns="0" bIns="0" rtlCol="0" anchor="ctr"/>
          <a:lstStyle>
            <a:defPPr>
              <a:defRPr lang="nl-NL"/>
            </a:defPPr>
            <a:lvl1pPr marL="0" algn="r" defTabSz="914400" rtl="0" eaLnBrk="1" latinLnBrk="0" hangingPunct="1">
              <a:defRPr sz="1000" kern="1200">
                <a:solidFill>
                  <a:srgbClr val="C7002B"/>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dirty="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l-NL" sz="1000" b="0" i="0" u="none" strike="noStrike" kern="1200" cap="none" spc="0" normalizeH="0" baseline="0" noProof="0" dirty="0">
              <a:ln>
                <a:noFill/>
              </a:ln>
              <a:solidFill>
                <a:srgbClr val="C7002B"/>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345736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0C23C9-03BD-A95A-705B-D3B1B49C0594}"/>
              </a:ext>
            </a:extLst>
          </p:cNvPr>
          <p:cNvSpPr>
            <a:spLocks noGrp="1"/>
          </p:cNvSpPr>
          <p:nvPr>
            <p:ph type="title"/>
          </p:nvPr>
        </p:nvSpPr>
        <p:spPr>
          <a:xfrm>
            <a:off x="839416" y="541336"/>
            <a:ext cx="9040283" cy="885825"/>
          </a:xfrm>
        </p:spPr>
        <p:txBody>
          <a:bodyPr/>
          <a:lstStyle/>
          <a:p>
            <a:r>
              <a:rPr lang="nl-NL" dirty="0"/>
              <a:t>Inhoud presentatie</a:t>
            </a:r>
          </a:p>
        </p:txBody>
      </p:sp>
      <p:sp>
        <p:nvSpPr>
          <p:cNvPr id="3" name="Tijdelijke aanduiding voor inhoud 2">
            <a:extLst>
              <a:ext uri="{FF2B5EF4-FFF2-40B4-BE49-F238E27FC236}">
                <a16:creationId xmlns:a16="http://schemas.microsoft.com/office/drawing/2014/main" id="{D5604E05-4A8B-3AD8-B5B2-53FE6F941783}"/>
              </a:ext>
            </a:extLst>
          </p:cNvPr>
          <p:cNvSpPr>
            <a:spLocks noGrp="1"/>
          </p:cNvSpPr>
          <p:nvPr>
            <p:ph idx="1"/>
          </p:nvPr>
        </p:nvSpPr>
        <p:spPr>
          <a:xfrm>
            <a:off x="839416" y="1556792"/>
            <a:ext cx="10452698" cy="4316959"/>
          </a:xfrm>
        </p:spPr>
        <p:txBody>
          <a:bodyPr>
            <a:normAutofit/>
          </a:bodyPr>
          <a:lstStyle/>
          <a:p>
            <a:r>
              <a:rPr lang="nl-NL" sz="2000" dirty="0"/>
              <a:t>Over het onderzoek (achtergrond, onderzoeksopzet, onderzoekmethode) </a:t>
            </a:r>
          </a:p>
          <a:p>
            <a:endParaRPr lang="nl-NL" sz="2000" dirty="0"/>
          </a:p>
          <a:p>
            <a:r>
              <a:rPr lang="nl-NL" sz="2000" dirty="0"/>
              <a:t>Belangrijkste uitkomsten onderzoek</a:t>
            </a:r>
          </a:p>
          <a:p>
            <a:pPr marL="0" indent="0">
              <a:buNone/>
            </a:pPr>
            <a:endParaRPr lang="nl-NL" sz="2000" dirty="0"/>
          </a:p>
          <a:p>
            <a:r>
              <a:rPr lang="nl-NL" sz="2000" dirty="0"/>
              <a:t>Hoe wij verder gaan</a:t>
            </a:r>
          </a:p>
          <a:p>
            <a:endParaRPr lang="nl-NL" sz="2000" dirty="0"/>
          </a:p>
          <a:p>
            <a:pPr marL="0" indent="0">
              <a:buNone/>
            </a:pPr>
            <a:endParaRPr lang="nl-NL" dirty="0"/>
          </a:p>
        </p:txBody>
      </p:sp>
      <p:sp>
        <p:nvSpPr>
          <p:cNvPr id="4" name="Tijdelijke aanduiding voor datum 3">
            <a:extLst>
              <a:ext uri="{FF2B5EF4-FFF2-40B4-BE49-F238E27FC236}">
                <a16:creationId xmlns:a16="http://schemas.microsoft.com/office/drawing/2014/main" id="{2D223C81-15C8-1AE4-D403-6638A7885E41}"/>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dirty="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55F421FF-5CF4-C2AF-BE3E-B2D14A2D9B4F}"/>
              </a:ext>
            </a:extLst>
          </p:cNvPr>
          <p:cNvSpPr>
            <a:spLocks noGrp="1"/>
          </p:cNvSpPr>
          <p:nvPr>
            <p:ph type="sldNum" sz="quarter" idx="11"/>
          </p:nvPr>
        </p:nvSpPr>
        <p:spPr>
          <a:xfrm>
            <a:off x="11071389" y="6440809"/>
            <a:ext cx="816000" cy="216000"/>
          </a:xfrm>
          <a:prstGeom prst="rect">
            <a:avLst/>
          </a:prstGeom>
        </p:spPr>
        <p:txBody>
          <a:bodyPr vert="horz" lIns="0" tIns="0" rIns="0" bIns="0" rtlCol="0" anchor="ctr"/>
          <a:lstStyle>
            <a:defPPr>
              <a:defRPr lang="nl-NL"/>
            </a:defPPr>
            <a:lvl1pPr marL="0" algn="r" defTabSz="914400" rtl="0" eaLnBrk="1" latinLnBrk="0" hangingPunct="1">
              <a:defRPr sz="1000" kern="1200">
                <a:solidFill>
                  <a:srgbClr val="C7002B"/>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dirty="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000" b="0" i="0" u="none" strike="noStrike" kern="1200" cap="none" spc="0" normalizeH="0" baseline="0" noProof="0" dirty="0">
              <a:ln>
                <a:noFill/>
              </a:ln>
              <a:solidFill>
                <a:srgbClr val="C7002B"/>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589587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F05D5A-8252-7B58-2EC0-EAC689226C1C}"/>
              </a:ext>
            </a:extLst>
          </p:cNvPr>
          <p:cNvSpPr>
            <a:spLocks noGrp="1"/>
          </p:cNvSpPr>
          <p:nvPr>
            <p:ph type="title"/>
          </p:nvPr>
        </p:nvSpPr>
        <p:spPr>
          <a:xfrm>
            <a:off x="839208" y="546793"/>
            <a:ext cx="7740000" cy="356400"/>
          </a:xfrm>
        </p:spPr>
        <p:txBody>
          <a:bodyPr/>
          <a:lstStyle/>
          <a:p>
            <a:r>
              <a:rPr lang="nl-NL" dirty="0"/>
              <a:t>Achtergrond</a:t>
            </a:r>
          </a:p>
        </p:txBody>
      </p:sp>
      <p:sp>
        <p:nvSpPr>
          <p:cNvPr id="3" name="Tijdelijke aanduiding voor inhoud 2">
            <a:extLst>
              <a:ext uri="{FF2B5EF4-FFF2-40B4-BE49-F238E27FC236}">
                <a16:creationId xmlns:a16="http://schemas.microsoft.com/office/drawing/2014/main" id="{B36C3002-FD4A-FCC6-B142-33A4A6D96700}"/>
              </a:ext>
            </a:extLst>
          </p:cNvPr>
          <p:cNvSpPr>
            <a:spLocks noGrp="1"/>
          </p:cNvSpPr>
          <p:nvPr>
            <p:ph idx="1"/>
          </p:nvPr>
        </p:nvSpPr>
        <p:spPr>
          <a:xfrm>
            <a:off x="839208" y="1273215"/>
            <a:ext cx="10482384" cy="4859793"/>
          </a:xfrm>
        </p:spPr>
        <p:txBody>
          <a:bodyPr>
            <a:normAutofit lnSpcReduction="10000"/>
          </a:bodyPr>
          <a:lstStyle/>
          <a:p>
            <a:r>
              <a:rPr lang="nl-NL" sz="2000" dirty="0"/>
              <a:t>Schooljaar 2023/2024 nieuw curriculum P1 en P2 </a:t>
            </a:r>
          </a:p>
          <a:p>
            <a:endParaRPr lang="nl-NL" sz="2000" dirty="0"/>
          </a:p>
          <a:p>
            <a:r>
              <a:rPr lang="nl-NL" sz="2000" dirty="0"/>
              <a:t>Veel ruimte gereserveerd voor </a:t>
            </a:r>
            <a:r>
              <a:rPr lang="nl-NL" sz="2000" b="1" dirty="0"/>
              <a:t>Brede Welvaart</a:t>
            </a:r>
            <a:r>
              <a:rPr lang="nl-NL" sz="2000" dirty="0"/>
              <a:t>. Voorheen was Betekenisvol ondernemen een vak, doel was om het onderwerp in het hele blok op te nemen. </a:t>
            </a:r>
          </a:p>
          <a:p>
            <a:endParaRPr lang="nl-NL" sz="2000" dirty="0"/>
          </a:p>
          <a:p>
            <a:r>
              <a:rPr lang="nl-NL" sz="2000" dirty="0"/>
              <a:t>Dit deed de nodige stof opwaaien. Het voelde voor (een aantal) studenten alsof het thema wordt opgedrongen (lees: door de strot geduwd).</a:t>
            </a:r>
          </a:p>
          <a:p>
            <a:pPr marL="0" indent="0">
              <a:buNone/>
            </a:pPr>
            <a:r>
              <a:rPr lang="nl-NL" sz="2000" dirty="0"/>
              <a:t> </a:t>
            </a:r>
          </a:p>
          <a:p>
            <a:r>
              <a:rPr lang="nl-NL" sz="2000" dirty="0"/>
              <a:t>Om uit te zoeken wat er nu precies aan de hand is er een onderzoek opgestart. Hoe zit het in elkaar? Hoe erg is het gesteld? </a:t>
            </a:r>
          </a:p>
          <a:p>
            <a:endParaRPr lang="nl-NL" sz="2000" dirty="0"/>
          </a:p>
          <a:p>
            <a:pPr marL="0" indent="0">
              <a:buNone/>
            </a:pPr>
            <a:endParaRPr lang="nl-NL" sz="2000" dirty="0"/>
          </a:p>
          <a:p>
            <a:pPr marL="0" indent="0">
              <a:buNone/>
            </a:pPr>
            <a:endParaRPr lang="nl-NL" sz="2000" dirty="0"/>
          </a:p>
          <a:p>
            <a:pPr marL="0" indent="0">
              <a:buNone/>
            </a:pPr>
            <a:endParaRPr lang="nl-NL" sz="2000" dirty="0"/>
          </a:p>
          <a:p>
            <a:pPr marL="0" indent="0">
              <a:buNone/>
            </a:pPr>
            <a:r>
              <a:rPr lang="nl-NL" sz="2000" u="sng" dirty="0"/>
              <a:t>Opdrachtgever: </a:t>
            </a:r>
          </a:p>
          <a:p>
            <a:r>
              <a:rPr lang="nl-NL" sz="2000" dirty="0"/>
              <a:t>Lectoraat Ondenkbare Marketing (</a:t>
            </a:r>
            <a:r>
              <a:rPr lang="nl-NL" sz="2000" dirty="0" err="1"/>
              <a:t>Kaj</a:t>
            </a:r>
            <a:r>
              <a:rPr lang="nl-NL" sz="2000" dirty="0"/>
              <a:t> Morel) en AWO ORM (Irene </a:t>
            </a:r>
            <a:r>
              <a:rPr lang="nl-NL" sz="2000" dirty="0" err="1"/>
              <a:t>Paijens</a:t>
            </a:r>
            <a:r>
              <a:rPr lang="nl-NL" sz="2000" dirty="0"/>
              <a:t>) </a:t>
            </a:r>
          </a:p>
          <a:p>
            <a:endParaRPr lang="nl-NL" dirty="0"/>
          </a:p>
        </p:txBody>
      </p:sp>
      <p:sp>
        <p:nvSpPr>
          <p:cNvPr id="4" name="Tijdelijke aanduiding voor datum 3">
            <a:extLst>
              <a:ext uri="{FF2B5EF4-FFF2-40B4-BE49-F238E27FC236}">
                <a16:creationId xmlns:a16="http://schemas.microsoft.com/office/drawing/2014/main" id="{F0A5EEFE-44F6-EBF9-E480-CD0E14D16E09}"/>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A67C8E9E-BA8B-0A87-CE1D-E5933D418AC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385143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0C67DF-7566-E5FB-A869-E935409E52ED}"/>
              </a:ext>
            </a:extLst>
          </p:cNvPr>
          <p:cNvSpPr>
            <a:spLocks noGrp="1"/>
          </p:cNvSpPr>
          <p:nvPr>
            <p:ph type="title"/>
          </p:nvPr>
        </p:nvSpPr>
        <p:spPr>
          <a:xfrm>
            <a:off x="707233" y="546792"/>
            <a:ext cx="9571086" cy="434451"/>
          </a:xfrm>
        </p:spPr>
        <p:txBody>
          <a:bodyPr/>
          <a:lstStyle/>
          <a:p>
            <a:r>
              <a:rPr lang="nl-NL" dirty="0"/>
              <a:t>ORM heeft keuze gemaakt voor Brede Welvaart </a:t>
            </a:r>
          </a:p>
        </p:txBody>
      </p:sp>
      <p:sp>
        <p:nvSpPr>
          <p:cNvPr id="3" name="Tijdelijke aanduiding voor inhoud 2">
            <a:extLst>
              <a:ext uri="{FF2B5EF4-FFF2-40B4-BE49-F238E27FC236}">
                <a16:creationId xmlns:a16="http://schemas.microsoft.com/office/drawing/2014/main" id="{B0896C06-441F-2E8E-3DB9-3916F0C9C51B}"/>
              </a:ext>
            </a:extLst>
          </p:cNvPr>
          <p:cNvSpPr>
            <a:spLocks noGrp="1"/>
          </p:cNvSpPr>
          <p:nvPr>
            <p:ph idx="1"/>
          </p:nvPr>
        </p:nvSpPr>
        <p:spPr>
          <a:xfrm>
            <a:off x="707233" y="1289046"/>
            <a:ext cx="10531381" cy="4843961"/>
          </a:xfrm>
        </p:spPr>
        <p:txBody>
          <a:bodyPr>
            <a:noAutofit/>
          </a:bodyPr>
          <a:lstStyle/>
          <a:p>
            <a:r>
              <a:rPr lang="nl-NL" sz="2000" dirty="0"/>
              <a:t>Brede Welvaart voelt nóg completer/vollediger/breder dan termen als Meervoudige Waardecreatie, Betekenisvol ondernemen en Duurzaamheid. </a:t>
            </a:r>
          </a:p>
          <a:p>
            <a:endParaRPr lang="nl-NL" sz="2000" dirty="0"/>
          </a:p>
          <a:p>
            <a:r>
              <a:rPr lang="nl-NL" sz="2000" dirty="0"/>
              <a:t>In het nieuwe landelijke opleidingsprofiel worden </a:t>
            </a:r>
            <a:r>
              <a:rPr lang="nl-NL" sz="2000" u="sng" dirty="0"/>
              <a:t>beide termen </a:t>
            </a:r>
            <a:r>
              <a:rPr lang="nl-NL" sz="2000" dirty="0"/>
              <a:t>toegelicht waarbij men in de landelijke leeruitkomsten meer gaat werken met de term meervoudige waardecreatie. </a:t>
            </a:r>
          </a:p>
          <a:p>
            <a:endParaRPr lang="nl-NL" sz="2000" dirty="0"/>
          </a:p>
          <a:p>
            <a:endParaRPr lang="nl-NL" sz="2000" dirty="0"/>
          </a:p>
          <a:p>
            <a:endParaRPr lang="nl-NL" sz="2000" dirty="0"/>
          </a:p>
          <a:p>
            <a:endParaRPr lang="nl-NL" sz="2000" dirty="0"/>
          </a:p>
          <a:p>
            <a:endParaRPr lang="nl-NL" sz="2000" dirty="0"/>
          </a:p>
          <a:p>
            <a:endParaRPr lang="nl-NL" sz="2000" dirty="0"/>
          </a:p>
          <a:p>
            <a:endParaRPr lang="nl-NL" sz="2000" dirty="0"/>
          </a:p>
          <a:p>
            <a:endParaRPr lang="nl-NL" sz="2000" dirty="0"/>
          </a:p>
          <a:p>
            <a:endParaRPr lang="nl-NL" sz="2000" dirty="0"/>
          </a:p>
          <a:p>
            <a:endParaRPr lang="nl-NL" sz="2000" dirty="0"/>
          </a:p>
          <a:p>
            <a:r>
              <a:rPr lang="nl-NL" sz="2000" dirty="0"/>
              <a:t>ORM heeft Brede Welvaart opgenomen in de LUK (Leer Uit Komsten) P1 en P2</a:t>
            </a:r>
          </a:p>
        </p:txBody>
      </p:sp>
      <p:sp>
        <p:nvSpPr>
          <p:cNvPr id="4" name="Tijdelijke aanduiding voor datum 3">
            <a:extLst>
              <a:ext uri="{FF2B5EF4-FFF2-40B4-BE49-F238E27FC236}">
                <a16:creationId xmlns:a16="http://schemas.microsoft.com/office/drawing/2014/main" id="{28C77419-0050-0776-324E-BC74193BF36D}"/>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043304E6-8FA3-7056-F38F-B30A64D53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pic>
        <p:nvPicPr>
          <p:cNvPr id="6" name="Afbeelding 5">
            <a:extLst>
              <a:ext uri="{FF2B5EF4-FFF2-40B4-BE49-F238E27FC236}">
                <a16:creationId xmlns:a16="http://schemas.microsoft.com/office/drawing/2014/main" id="{BF72785F-6CA6-E6BB-C282-9499ABF6F274}"/>
              </a:ext>
            </a:extLst>
          </p:cNvPr>
          <p:cNvPicPr>
            <a:picLocks noChangeAspect="1"/>
          </p:cNvPicPr>
          <p:nvPr/>
        </p:nvPicPr>
        <p:blipFill>
          <a:blip r:embed="rId3"/>
          <a:stretch>
            <a:fillRect/>
          </a:stretch>
        </p:blipFill>
        <p:spPr>
          <a:xfrm>
            <a:off x="1628356" y="3226712"/>
            <a:ext cx="5695748" cy="2528356"/>
          </a:xfrm>
          <a:prstGeom prst="rect">
            <a:avLst/>
          </a:prstGeom>
        </p:spPr>
      </p:pic>
    </p:spTree>
    <p:extLst>
      <p:ext uri="{BB962C8B-B14F-4D97-AF65-F5344CB8AC3E}">
        <p14:creationId xmlns:p14="http://schemas.microsoft.com/office/powerpoint/2010/main" val="1901807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4DE4B5-4646-12B4-DD23-C268D15E49D2}"/>
              </a:ext>
            </a:extLst>
          </p:cNvPr>
          <p:cNvSpPr>
            <a:spLocks noGrp="1"/>
          </p:cNvSpPr>
          <p:nvPr>
            <p:ph type="title"/>
          </p:nvPr>
        </p:nvSpPr>
        <p:spPr>
          <a:xfrm>
            <a:off x="810928" y="546793"/>
            <a:ext cx="7740000" cy="356400"/>
          </a:xfrm>
        </p:spPr>
        <p:txBody>
          <a:bodyPr/>
          <a:lstStyle/>
          <a:p>
            <a:r>
              <a:rPr lang="nl-NL" dirty="0"/>
              <a:t>Onderzoeksopzet</a:t>
            </a:r>
          </a:p>
        </p:txBody>
      </p:sp>
      <p:sp>
        <p:nvSpPr>
          <p:cNvPr id="3" name="Tijdelijke aanduiding voor inhoud 2">
            <a:extLst>
              <a:ext uri="{FF2B5EF4-FFF2-40B4-BE49-F238E27FC236}">
                <a16:creationId xmlns:a16="http://schemas.microsoft.com/office/drawing/2014/main" id="{5CD27A6E-52B5-985C-E1A4-5C8B0F21C093}"/>
              </a:ext>
            </a:extLst>
          </p:cNvPr>
          <p:cNvSpPr>
            <a:spLocks noGrp="1"/>
          </p:cNvSpPr>
          <p:nvPr>
            <p:ph idx="1"/>
          </p:nvPr>
        </p:nvSpPr>
        <p:spPr>
          <a:xfrm>
            <a:off x="810928" y="1218432"/>
            <a:ext cx="10482383" cy="5438377"/>
          </a:xfrm>
        </p:spPr>
        <p:txBody>
          <a:bodyPr>
            <a:normAutofit lnSpcReduction="10000"/>
          </a:bodyPr>
          <a:lstStyle/>
          <a:p>
            <a:pPr marL="0" indent="0">
              <a:buNone/>
            </a:pPr>
            <a:r>
              <a:rPr lang="nl-NL" sz="2000" u="sng" dirty="0"/>
              <a:t>Doelstelling:</a:t>
            </a:r>
            <a:r>
              <a:rPr lang="nl-NL" sz="2000" dirty="0"/>
              <a:t> </a:t>
            </a:r>
          </a:p>
          <a:p>
            <a:pPr marL="0" indent="0">
              <a:buNone/>
            </a:pPr>
            <a:r>
              <a:rPr lang="nl-NL" sz="2000" dirty="0"/>
              <a:t>Advies om docenten zo goed mogelijk te ondersteunen bij het integreren van Brede Welvaart in het ORM-curriculum </a:t>
            </a:r>
          </a:p>
          <a:p>
            <a:pPr marL="0" indent="0">
              <a:buNone/>
            </a:pPr>
            <a:endParaRPr lang="nl-NL" sz="2000" dirty="0"/>
          </a:p>
          <a:p>
            <a:pPr marL="0" indent="0">
              <a:buNone/>
            </a:pPr>
            <a:r>
              <a:rPr lang="nl-NL" sz="2000" u="sng" dirty="0"/>
              <a:t>Stappen onderzoek “Brede Welvaart in nieuwe curriculum P1 en P2”  </a:t>
            </a:r>
          </a:p>
          <a:p>
            <a:pPr marL="0" indent="0">
              <a:buNone/>
            </a:pPr>
            <a:r>
              <a:rPr lang="nl-NL" sz="2000" dirty="0"/>
              <a:t>Deel 1: Brede verkenning   </a:t>
            </a:r>
          </a:p>
          <a:p>
            <a:pPr marL="0" indent="0">
              <a:buNone/>
            </a:pPr>
            <a:r>
              <a:rPr lang="nl-NL" sz="2000" dirty="0"/>
              <a:t>		Ervaringen betrokken docenten (10 interviews) </a:t>
            </a:r>
          </a:p>
          <a:p>
            <a:pPr marL="0" indent="0">
              <a:buNone/>
            </a:pPr>
            <a:r>
              <a:rPr lang="nl-NL" sz="2000" dirty="0"/>
              <a:t>		Lesstof met bijbehorende beoordelingscriteria</a:t>
            </a:r>
          </a:p>
          <a:p>
            <a:pPr marL="0" indent="0">
              <a:buNone/>
            </a:pPr>
            <a:r>
              <a:rPr lang="nl-NL" sz="2000" dirty="0"/>
              <a:t>		Student- en docentevaluaties </a:t>
            </a:r>
          </a:p>
          <a:p>
            <a:pPr marL="0" indent="0">
              <a:buNone/>
            </a:pPr>
            <a:r>
              <a:rPr lang="nl-NL" sz="2000" dirty="0"/>
              <a:t>		Studenten opbrengsten (in de eind-onderlegger) </a:t>
            </a:r>
          </a:p>
          <a:p>
            <a:pPr marL="0" indent="0">
              <a:buNone/>
            </a:pPr>
            <a:r>
              <a:rPr lang="nl-NL" sz="2000" dirty="0"/>
              <a:t>Deel 2: Aanvullende docenten-enquête (n = 38) </a:t>
            </a:r>
          </a:p>
          <a:p>
            <a:pPr marL="0" indent="0">
              <a:buNone/>
            </a:pPr>
            <a:endParaRPr lang="nl-NL" sz="2000" dirty="0"/>
          </a:p>
          <a:p>
            <a:pPr marL="0" indent="0">
              <a:buNone/>
            </a:pPr>
            <a:r>
              <a:rPr lang="nl-NL" sz="2000" dirty="0"/>
              <a:t>Nog doen: </a:t>
            </a:r>
          </a:p>
          <a:p>
            <a:pPr marL="0" indent="0">
              <a:buNone/>
            </a:pPr>
            <a:r>
              <a:rPr lang="nl-NL" sz="2000" dirty="0"/>
              <a:t>Deel 3: Studenten betrekken</a:t>
            </a:r>
          </a:p>
          <a:p>
            <a:pPr marL="0" indent="0">
              <a:buNone/>
            </a:pPr>
            <a:r>
              <a:rPr lang="nl-NL" sz="2000" dirty="0"/>
              <a:t>Deel 4: Werkveld betrekken </a:t>
            </a:r>
          </a:p>
          <a:p>
            <a:pPr marL="0" indent="0">
              <a:buNone/>
            </a:pPr>
            <a:endParaRPr lang="nl-NL" sz="2000" dirty="0"/>
          </a:p>
          <a:p>
            <a:pPr marL="0" indent="0">
              <a:buNone/>
            </a:pPr>
            <a:r>
              <a:rPr lang="nl-NL" sz="2000" dirty="0"/>
              <a:t>De inzichten zullen samengevat worden in </a:t>
            </a:r>
            <a:r>
              <a:rPr lang="nl-NL" sz="2000" b="1" dirty="0"/>
              <a:t>een presentatie </a:t>
            </a:r>
            <a:r>
              <a:rPr lang="nl-NL" sz="2000" dirty="0"/>
              <a:t>aan de opdrachtgevers en docenten</a:t>
            </a:r>
            <a:r>
              <a:rPr lang="nl-NL" sz="2000" u="sng" dirty="0"/>
              <a:t> </a:t>
            </a:r>
            <a:r>
              <a:rPr lang="nl-NL" sz="2000" dirty="0"/>
              <a:t>van ORM</a:t>
            </a:r>
          </a:p>
          <a:p>
            <a:endParaRPr lang="nl-NL" sz="2000" dirty="0"/>
          </a:p>
          <a:p>
            <a:endParaRPr lang="nl-NL" sz="2000" dirty="0"/>
          </a:p>
          <a:p>
            <a:endParaRPr lang="nl-NL" sz="2000" dirty="0"/>
          </a:p>
        </p:txBody>
      </p:sp>
      <p:sp>
        <p:nvSpPr>
          <p:cNvPr id="4" name="Tijdelijke aanduiding voor datum 3">
            <a:extLst>
              <a:ext uri="{FF2B5EF4-FFF2-40B4-BE49-F238E27FC236}">
                <a16:creationId xmlns:a16="http://schemas.microsoft.com/office/drawing/2014/main" id="{6DB2F20A-6C1C-D13D-0DA8-1E2326949AE1}"/>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5D4538B4-CC1F-2CDE-5406-18D9C7E33C2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pic>
        <p:nvPicPr>
          <p:cNvPr id="6" name="Afbeelding 5">
            <a:extLst>
              <a:ext uri="{FF2B5EF4-FFF2-40B4-BE49-F238E27FC236}">
                <a16:creationId xmlns:a16="http://schemas.microsoft.com/office/drawing/2014/main" id="{D1681FB6-33CD-DC26-E4DC-25D5FF7539D2}"/>
              </a:ext>
            </a:extLst>
          </p:cNvPr>
          <p:cNvPicPr>
            <a:picLocks noChangeAspect="1"/>
          </p:cNvPicPr>
          <p:nvPr/>
        </p:nvPicPr>
        <p:blipFill>
          <a:blip r:embed="rId3"/>
          <a:stretch>
            <a:fillRect/>
          </a:stretch>
        </p:blipFill>
        <p:spPr>
          <a:xfrm>
            <a:off x="9914295" y="3288029"/>
            <a:ext cx="562245" cy="541591"/>
          </a:xfrm>
          <a:prstGeom prst="rect">
            <a:avLst/>
          </a:prstGeom>
        </p:spPr>
      </p:pic>
      <p:sp>
        <p:nvSpPr>
          <p:cNvPr id="7" name="Rechteraccolade 6">
            <a:extLst>
              <a:ext uri="{FF2B5EF4-FFF2-40B4-BE49-F238E27FC236}">
                <a16:creationId xmlns:a16="http://schemas.microsoft.com/office/drawing/2014/main" id="{4618A080-4163-1DB3-D4C1-CD85F54B5707}"/>
              </a:ext>
            </a:extLst>
          </p:cNvPr>
          <p:cNvSpPr/>
          <p:nvPr/>
        </p:nvSpPr>
        <p:spPr>
          <a:xfrm>
            <a:off x="8848382" y="2741384"/>
            <a:ext cx="811389" cy="155484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Tree>
    <p:extLst>
      <p:ext uri="{BB962C8B-B14F-4D97-AF65-F5344CB8AC3E}">
        <p14:creationId xmlns:p14="http://schemas.microsoft.com/office/powerpoint/2010/main" val="3981353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E5E4B4-C512-53C0-CFA7-58888D02E626}"/>
              </a:ext>
            </a:extLst>
          </p:cNvPr>
          <p:cNvSpPr>
            <a:spLocks noGrp="1"/>
          </p:cNvSpPr>
          <p:nvPr>
            <p:ph type="title"/>
          </p:nvPr>
        </p:nvSpPr>
        <p:spPr>
          <a:xfrm>
            <a:off x="0" y="3557505"/>
            <a:ext cx="12192000" cy="356400"/>
          </a:xfrm>
        </p:spPr>
        <p:txBody>
          <a:bodyPr/>
          <a:lstStyle/>
          <a:p>
            <a:pPr algn="ctr"/>
            <a:r>
              <a:rPr lang="nl-NL" sz="3600" dirty="0"/>
              <a:t>Deel 1 </a:t>
            </a:r>
            <a:br>
              <a:rPr lang="nl-NL" sz="3600" dirty="0"/>
            </a:br>
            <a:br>
              <a:rPr lang="nl-NL" sz="3600" dirty="0"/>
            </a:br>
            <a:r>
              <a:rPr lang="nl-NL" sz="3600" b="0" dirty="0"/>
              <a:t>Ervaringen van docenten</a:t>
            </a:r>
          </a:p>
        </p:txBody>
      </p:sp>
      <p:sp>
        <p:nvSpPr>
          <p:cNvPr id="4" name="Tijdelijke aanduiding voor datum 3">
            <a:extLst>
              <a:ext uri="{FF2B5EF4-FFF2-40B4-BE49-F238E27FC236}">
                <a16:creationId xmlns:a16="http://schemas.microsoft.com/office/drawing/2014/main" id="{9573B936-7D6A-5334-D902-23D3F0557438}"/>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02DAE03D-B505-4881-703E-EFC251250BB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205063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BE708-4E8F-65C6-4FCA-2DCDE127894F}"/>
              </a:ext>
            </a:extLst>
          </p:cNvPr>
          <p:cNvSpPr>
            <a:spLocks noGrp="1"/>
          </p:cNvSpPr>
          <p:nvPr>
            <p:ph type="title"/>
          </p:nvPr>
        </p:nvSpPr>
        <p:spPr>
          <a:xfrm>
            <a:off x="735513" y="546793"/>
            <a:ext cx="7740000" cy="356400"/>
          </a:xfrm>
        </p:spPr>
        <p:txBody>
          <a:bodyPr/>
          <a:lstStyle/>
          <a:p>
            <a:r>
              <a:rPr lang="nl-NL" dirty="0"/>
              <a:t>Methodologie: tien interviews </a:t>
            </a:r>
          </a:p>
        </p:txBody>
      </p:sp>
      <p:sp>
        <p:nvSpPr>
          <p:cNvPr id="3" name="Tijdelijke aanduiding voor inhoud 2">
            <a:extLst>
              <a:ext uri="{FF2B5EF4-FFF2-40B4-BE49-F238E27FC236}">
                <a16:creationId xmlns:a16="http://schemas.microsoft.com/office/drawing/2014/main" id="{437482E3-A91F-ED29-A173-EF8E8C320B8C}"/>
              </a:ext>
            </a:extLst>
          </p:cNvPr>
          <p:cNvSpPr>
            <a:spLocks noGrp="1"/>
          </p:cNvSpPr>
          <p:nvPr>
            <p:ph idx="1"/>
          </p:nvPr>
        </p:nvSpPr>
        <p:spPr>
          <a:xfrm>
            <a:off x="735513" y="1338606"/>
            <a:ext cx="10172487" cy="5102203"/>
          </a:xfrm>
        </p:spPr>
        <p:txBody>
          <a:bodyPr>
            <a:normAutofit lnSpcReduction="10000"/>
          </a:bodyPr>
          <a:lstStyle/>
          <a:p>
            <a:pPr marL="0" indent="0">
              <a:buNone/>
            </a:pPr>
            <a:r>
              <a:rPr lang="nl-NL" sz="2000" dirty="0"/>
              <a:t>Keuze: geïnterviewden zijn docenten die een (verschillende) rol hebben gehad in de nieuw ontwikkelde blokken P1 en P2. </a:t>
            </a:r>
          </a:p>
          <a:p>
            <a:pPr marL="0" indent="0">
              <a:buNone/>
            </a:pPr>
            <a:endParaRPr lang="nl-NL" sz="2000" dirty="0"/>
          </a:p>
          <a:p>
            <a:pPr marL="0" indent="0">
              <a:buNone/>
            </a:pPr>
            <a:r>
              <a:rPr lang="nl-NL" sz="2000" u="sng" dirty="0"/>
              <a:t>De geïnterviewden zijn: </a:t>
            </a:r>
          </a:p>
          <a:p>
            <a:r>
              <a:rPr lang="nl-NL" sz="1900" dirty="0"/>
              <a:t>Module-coördinator P1, Businesscoach/Professionele Persoonlijke Ontwikkeling (PPO), vakexpert Sustainable Finance </a:t>
            </a:r>
          </a:p>
          <a:p>
            <a:r>
              <a:rPr lang="nl-NL" sz="1900" dirty="0"/>
              <a:t>Module coördinator P2, Businesscoach/PPO, vakexpert Retail Marketing</a:t>
            </a:r>
          </a:p>
          <a:p>
            <a:r>
              <a:rPr lang="nl-NL" sz="1900" dirty="0"/>
              <a:t>Vakexpert Onderzoek &amp; Analyse</a:t>
            </a:r>
          </a:p>
          <a:p>
            <a:r>
              <a:rPr lang="nl-NL" sz="1900" dirty="0"/>
              <a:t>Vakexpert Sustainable Finance P1</a:t>
            </a:r>
          </a:p>
          <a:p>
            <a:r>
              <a:rPr lang="nl-NL" sz="1900" dirty="0"/>
              <a:t>Vakexpert Sustainable Finance P1, in P2 experturen Sustainable Finance</a:t>
            </a:r>
          </a:p>
          <a:p>
            <a:r>
              <a:rPr lang="nl-NL" sz="1900" dirty="0"/>
              <a:t>Vakexpert Management &amp; Organisatie in P1/P2 en Businesscoach/PPO</a:t>
            </a:r>
          </a:p>
          <a:p>
            <a:r>
              <a:rPr lang="nl-NL" sz="1900" dirty="0"/>
              <a:t>Vakexpert Retailmarketing in beide blokken en Businesscoach/PPO</a:t>
            </a:r>
          </a:p>
          <a:p>
            <a:r>
              <a:rPr lang="nl-NL" sz="1900" dirty="0"/>
              <a:t>Vakexpert Onderzoek &amp; Analyse P2 en Businesscoach/PPO</a:t>
            </a:r>
          </a:p>
          <a:p>
            <a:r>
              <a:rPr lang="nl-NL" sz="1900" dirty="0"/>
              <a:t>Vakexpert Onderzoek &amp; Analyse, ontwikkelaar TEC/Module Ontwikkel Team P1/P2, beoordelaar P1/P2 </a:t>
            </a:r>
          </a:p>
          <a:p>
            <a:r>
              <a:rPr lang="nl-NL" sz="1900" dirty="0"/>
              <a:t>Businesscoach/PPO</a:t>
            </a:r>
          </a:p>
          <a:p>
            <a:endParaRPr lang="nl-NL" sz="2000" dirty="0"/>
          </a:p>
          <a:p>
            <a:pPr marL="0" indent="0">
              <a:buNone/>
            </a:pPr>
            <a:r>
              <a:rPr lang="nl-NL" sz="2000" dirty="0"/>
              <a:t>Alle interviews zijn opgenomen via Teams, met toestemming van de respondenten</a:t>
            </a:r>
          </a:p>
          <a:p>
            <a:pPr marL="0" indent="0">
              <a:buNone/>
            </a:pPr>
            <a:endParaRPr lang="nl-NL" sz="2000" dirty="0"/>
          </a:p>
          <a:p>
            <a:pPr marL="0" indent="0">
              <a:buNone/>
            </a:pPr>
            <a:endParaRPr lang="nl-NL" dirty="0"/>
          </a:p>
        </p:txBody>
      </p:sp>
      <p:sp>
        <p:nvSpPr>
          <p:cNvPr id="4" name="Tijdelijke aanduiding voor datum 3">
            <a:extLst>
              <a:ext uri="{FF2B5EF4-FFF2-40B4-BE49-F238E27FC236}">
                <a16:creationId xmlns:a16="http://schemas.microsoft.com/office/drawing/2014/main" id="{578A3B4C-E723-5D1F-4B5E-5D7B5D6B830E}"/>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43A49D3F-359D-8844-2F9C-AEC4535127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962563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F146D-14DD-4194-FEBE-80608C51C45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A780046-FE89-8D07-41D9-448CDC770B1D}"/>
              </a:ext>
            </a:extLst>
          </p:cNvPr>
          <p:cNvSpPr>
            <a:spLocks noGrp="1"/>
          </p:cNvSpPr>
          <p:nvPr>
            <p:ph type="title"/>
          </p:nvPr>
        </p:nvSpPr>
        <p:spPr>
          <a:xfrm>
            <a:off x="712642" y="541336"/>
            <a:ext cx="9594114" cy="885825"/>
          </a:xfrm>
        </p:spPr>
        <p:txBody>
          <a:bodyPr/>
          <a:lstStyle/>
          <a:p>
            <a:r>
              <a:rPr lang="nl-NL" dirty="0"/>
              <a:t>Semi gestructureerde vragenlijst </a:t>
            </a:r>
          </a:p>
        </p:txBody>
      </p:sp>
      <p:sp>
        <p:nvSpPr>
          <p:cNvPr id="3" name="Tijdelijke aanduiding voor inhoud 2">
            <a:extLst>
              <a:ext uri="{FF2B5EF4-FFF2-40B4-BE49-F238E27FC236}">
                <a16:creationId xmlns:a16="http://schemas.microsoft.com/office/drawing/2014/main" id="{7EB0E314-D801-5D17-CBB2-CE51E7168342}"/>
              </a:ext>
            </a:extLst>
          </p:cNvPr>
          <p:cNvSpPr>
            <a:spLocks noGrp="1"/>
          </p:cNvSpPr>
          <p:nvPr>
            <p:ph idx="1"/>
          </p:nvPr>
        </p:nvSpPr>
        <p:spPr>
          <a:xfrm>
            <a:off x="712641" y="1169043"/>
            <a:ext cx="11174748" cy="4923421"/>
          </a:xfrm>
        </p:spPr>
        <p:txBody>
          <a:bodyPr>
            <a:normAutofit/>
          </a:bodyPr>
          <a:lstStyle/>
          <a:p>
            <a:pPr marL="0" indent="0">
              <a:buNone/>
            </a:pPr>
            <a:r>
              <a:rPr lang="nl-NL" sz="1900" u="sng" dirty="0"/>
              <a:t>Negen vragen (tussen haakjes doorvraag mogelijkheden)</a:t>
            </a:r>
          </a:p>
          <a:p>
            <a:pPr marL="0" indent="0">
              <a:buNone/>
            </a:pPr>
            <a:endParaRPr lang="nl-NL" sz="1900" u="sng" dirty="0"/>
          </a:p>
          <a:p>
            <a:pPr marL="342900" indent="-342900">
              <a:buAutoNum type="arabicPeriod"/>
            </a:pPr>
            <a:r>
              <a:rPr lang="nl-NL" sz="1400" dirty="0"/>
              <a:t>Hoe belangrijk vind je het “inbedden” van Brede Welvaart in onze opleiding? Licht toe. </a:t>
            </a:r>
          </a:p>
          <a:p>
            <a:pPr marL="342900" indent="-342900">
              <a:buAutoNum type="arabicPeriod"/>
            </a:pPr>
            <a:r>
              <a:rPr lang="nl-NL" sz="1400" dirty="0"/>
              <a:t>We gebruiken diverse termen zoals brede welvaart maar ook meervoudige waarde creatie, duurzaamheid en betekenisvol ondernemen. Welke term vind jij de beste insteek (welke definities of modellen gebruik je?). </a:t>
            </a:r>
          </a:p>
          <a:p>
            <a:pPr marL="342900" indent="-342900">
              <a:buAutoNum type="arabicPeriod"/>
            </a:pPr>
            <a:r>
              <a:rPr lang="nl-NL" sz="1400" dirty="0"/>
              <a:t>Het blok zat op Brede Welvaart. Heb je het gevoel dat deze term heeft bijgedragen aan een goede business challenge? (toelichten business challenge P1 en P2). Kun je uitleggen op welke manier Brede Welvaart in je vak/je lessen zat? (doel, werkvormen, dominant of zijdelings, wat is insteek, op welke toon) </a:t>
            </a:r>
          </a:p>
          <a:p>
            <a:pPr marL="342900" indent="-342900">
              <a:buAutoNum type="arabicPeriod"/>
            </a:pPr>
            <a:r>
              <a:rPr lang="nl-NL" sz="1400" dirty="0"/>
              <a:t>Je hebt een bijdrage geleverd aan blok 1 en/of 2. Kun je uitleggen op welke manier Brede Welvaart in je vak zat? (Doel, werkvormen, dominant of zijdelings, wat is de insteek, op welke toon) </a:t>
            </a:r>
          </a:p>
          <a:p>
            <a:pPr marL="342900" indent="-342900">
              <a:buAutoNum type="arabicPeriod"/>
            </a:pPr>
            <a:r>
              <a:rPr lang="nl-NL" sz="1400" dirty="0"/>
              <a:t>Hoe was de reactie van de studenten hierop? (Is dat de mening van de meerderheid, beschrijf zowel negatieve als positieve reacties, wat werkt wel en wat niet, wat moeten we beslist niet doen en strijkt ze tegen de haren in? Wat zeggen ze precies?)</a:t>
            </a:r>
          </a:p>
          <a:p>
            <a:pPr marL="342900" indent="-342900">
              <a:buAutoNum type="arabicPeriod"/>
            </a:pPr>
            <a:r>
              <a:rPr lang="nl-NL" sz="1400" dirty="0"/>
              <a:t>De toon maakt de muziek vaak. Is de gebruikte toon goed ? (waarom vind je dat?)</a:t>
            </a:r>
          </a:p>
          <a:p>
            <a:pPr marL="342900" indent="-342900">
              <a:buAutoNum type="arabicPeriod"/>
            </a:pPr>
            <a:r>
              <a:rPr lang="nl-NL" sz="1400" dirty="0"/>
              <a:t>Wat is jouw mening over de aanpak in het nieuwe curriculum? Zou je het anders doen als je aan de knoppen zit. Hoe zou je zelf Brede Welvaart willen “inbedden” in het onderwijs? </a:t>
            </a:r>
          </a:p>
          <a:p>
            <a:pPr marL="342900" indent="-342900">
              <a:buAutoNum type="arabicPeriod"/>
            </a:pPr>
            <a:r>
              <a:rPr lang="nl-NL" sz="1400" dirty="0"/>
              <a:t>Heb je het gevoel dat je voldoende kennis en informatie hebt om het goed te kunnen doceren? (In welke mate kun je antwoorden geven op kritische vragen van studenten, voel je je comfortabel bij de lesstof dus serveer je uit waar je achter staat?). </a:t>
            </a:r>
          </a:p>
          <a:p>
            <a:pPr marL="342900" indent="-342900">
              <a:buAutoNum type="arabicPeriod"/>
            </a:pPr>
            <a:r>
              <a:rPr lang="nl-NL" sz="1400" dirty="0"/>
              <a:t>Wat heb je het hardst nodig nu ? Hoe kunnen we je beter faciliteren en voorbereiden op de volgende lessen (wat heb je nodig om de les volgende keer met meer vertrouwen te geven?). Je wensenlijstje</a:t>
            </a:r>
            <a:r>
              <a:rPr lang="nl-NL" sz="1600" dirty="0"/>
              <a:t>. </a:t>
            </a:r>
          </a:p>
        </p:txBody>
      </p:sp>
      <p:sp>
        <p:nvSpPr>
          <p:cNvPr id="4" name="Tijdelijke aanduiding voor datum 3">
            <a:extLst>
              <a:ext uri="{FF2B5EF4-FFF2-40B4-BE49-F238E27FC236}">
                <a16:creationId xmlns:a16="http://schemas.microsoft.com/office/drawing/2014/main" id="{3B996454-546D-C9F1-BE9E-808321E064E9}"/>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000810F3-7D99-B2BA-8713-82DFEAA37DAC}"/>
              </a:ext>
            </a:extLst>
          </p:cNvPr>
          <p:cNvSpPr>
            <a:spLocks noGrp="1"/>
          </p:cNvSpPr>
          <p:nvPr>
            <p:ph type="sldNum" sz="quarter" idx="11"/>
          </p:nvPr>
        </p:nvSpPr>
        <p:spPr>
          <a:xfrm>
            <a:off x="11071389" y="6440809"/>
            <a:ext cx="816000" cy="216000"/>
          </a:xfrm>
          <a:prstGeom prst="rect">
            <a:avLst/>
          </a:prstGeom>
        </p:spPr>
        <p:txBody>
          <a:bodyPr vert="horz" lIns="0" tIns="0" rIns="0" bIns="0" rtlCol="0" anchor="ctr"/>
          <a:lstStyle>
            <a:defPPr>
              <a:defRPr lang="nl-NL"/>
            </a:defPPr>
            <a:lvl1pPr marL="0" algn="r" defTabSz="914400" rtl="0" eaLnBrk="1" latinLnBrk="0" hangingPunct="1">
              <a:defRPr sz="1000" kern="1200">
                <a:solidFill>
                  <a:srgbClr val="C7002B"/>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sp>
        <p:nvSpPr>
          <p:cNvPr id="6" name="Tekstvak 5">
            <a:extLst>
              <a:ext uri="{FF2B5EF4-FFF2-40B4-BE49-F238E27FC236}">
                <a16:creationId xmlns:a16="http://schemas.microsoft.com/office/drawing/2014/main" id="{F65145B5-7808-A0CF-F2BA-7CA0D57CB28F}"/>
              </a:ext>
            </a:extLst>
          </p:cNvPr>
          <p:cNvSpPr txBox="1"/>
          <p:nvPr/>
        </p:nvSpPr>
        <p:spPr>
          <a:xfrm>
            <a:off x="2638138" y="6179477"/>
            <a:ext cx="6293711" cy="369332"/>
          </a:xfrm>
          <a:prstGeom prst="rect">
            <a:avLst/>
          </a:prstGeom>
          <a:noFill/>
        </p:spPr>
        <p:txBody>
          <a:bodyPr wrap="none" rtlCol="0">
            <a:spAutoFit/>
          </a:bodyPr>
          <a:lstStyle/>
          <a:p>
            <a:r>
              <a:rPr lang="nl-NL" dirty="0"/>
              <a:t>Alle interviews zijn (met toestemming) opgenomen</a:t>
            </a:r>
          </a:p>
        </p:txBody>
      </p:sp>
    </p:spTree>
    <p:extLst>
      <p:ext uri="{BB962C8B-B14F-4D97-AF65-F5344CB8AC3E}">
        <p14:creationId xmlns:p14="http://schemas.microsoft.com/office/powerpoint/2010/main" val="3477896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4D8442-A639-92A6-4BB6-6A7B8145BADB}"/>
              </a:ext>
            </a:extLst>
          </p:cNvPr>
          <p:cNvSpPr>
            <a:spLocks noGrp="1"/>
          </p:cNvSpPr>
          <p:nvPr>
            <p:ph type="title"/>
          </p:nvPr>
        </p:nvSpPr>
        <p:spPr>
          <a:xfrm>
            <a:off x="782647" y="546793"/>
            <a:ext cx="9011802" cy="356400"/>
          </a:xfrm>
        </p:spPr>
        <p:txBody>
          <a:bodyPr/>
          <a:lstStyle/>
          <a:p>
            <a:r>
              <a:rPr lang="nl-NL" dirty="0"/>
              <a:t>Belangrijkste conclusies uit de interviews </a:t>
            </a:r>
          </a:p>
        </p:txBody>
      </p:sp>
      <p:sp>
        <p:nvSpPr>
          <p:cNvPr id="3" name="Tijdelijke aanduiding voor inhoud 2">
            <a:extLst>
              <a:ext uri="{FF2B5EF4-FFF2-40B4-BE49-F238E27FC236}">
                <a16:creationId xmlns:a16="http://schemas.microsoft.com/office/drawing/2014/main" id="{A4E68DFB-7E2C-5102-95B3-DE3603994B8C}"/>
              </a:ext>
            </a:extLst>
          </p:cNvPr>
          <p:cNvSpPr>
            <a:spLocks noGrp="1"/>
          </p:cNvSpPr>
          <p:nvPr>
            <p:ph idx="1"/>
          </p:nvPr>
        </p:nvSpPr>
        <p:spPr>
          <a:xfrm>
            <a:off x="782647" y="1336075"/>
            <a:ext cx="10774615" cy="4975132"/>
          </a:xfrm>
        </p:spPr>
        <p:txBody>
          <a:bodyPr>
            <a:normAutofit lnSpcReduction="10000"/>
          </a:bodyPr>
          <a:lstStyle/>
          <a:p>
            <a:r>
              <a:rPr lang="nl-NL" dirty="0"/>
              <a:t>Alle geïnterviewde docenten vinden het thema belangrijk</a:t>
            </a:r>
          </a:p>
          <a:p>
            <a:endParaRPr lang="nl-NL" dirty="0"/>
          </a:p>
          <a:p>
            <a:r>
              <a:rPr lang="nl-NL" dirty="0"/>
              <a:t>Het blok is ingestoken op Brede Welvaart maar dit is niet goed opgepakt. Er is weinig consensus, termen worden door elkaar gebruikt en het is niet duidelijk of en waar ze goed worden uitgelegd en hoe ze zich verhouden tot elkaar. </a:t>
            </a:r>
          </a:p>
          <a:p>
            <a:pPr marL="0" indent="0">
              <a:buNone/>
            </a:pPr>
            <a:endParaRPr lang="nl-NL" dirty="0"/>
          </a:p>
          <a:p>
            <a:r>
              <a:rPr lang="nl-NL" dirty="0"/>
              <a:t>In zijn algemeenheid zijn de reacties van de studenten weinig positief, al vinden sommige collega’s het ook wel weer meevallen. </a:t>
            </a:r>
          </a:p>
          <a:p>
            <a:endParaRPr lang="nl-NL" dirty="0"/>
          </a:p>
          <a:p>
            <a:r>
              <a:rPr lang="nl-NL" dirty="0"/>
              <a:t>We hebben de juiste toon nog niet gevonden. Citaat: “Toon is niet goed. Alles wat we doen rondom het thema voelt opgedrongen, de beoordelingscriteria zorgen ervoor dat het moeten en dan is het een verplichting en vinden ze het niet meer leuk. </a:t>
            </a:r>
          </a:p>
          <a:p>
            <a:endParaRPr lang="nl-NL" dirty="0"/>
          </a:p>
          <a:p>
            <a:r>
              <a:rPr lang="nl-NL" dirty="0"/>
              <a:t>Er zijn voldoende suggesties gedaan door de geïnterviewde docenten waarmee we ze beter kunnen faciliteren om de omslag in lesstof naar meer Brede Welvaart binnen het ORM-curriculum te maken. </a:t>
            </a:r>
          </a:p>
          <a:p>
            <a:endParaRPr lang="nl-NL" dirty="0"/>
          </a:p>
          <a:p>
            <a:r>
              <a:rPr lang="nl-NL" dirty="0"/>
              <a:t>Er zijn verschillende manieren waarop docenten het onderwerp presenteren, een gedegen gemeenschappelijke basis lijkt te ontbreken.</a:t>
            </a:r>
          </a:p>
          <a:p>
            <a:endParaRPr lang="nl-NL" dirty="0"/>
          </a:p>
          <a:p>
            <a:pPr marL="0" indent="0">
              <a:buNone/>
            </a:pPr>
            <a:endParaRPr lang="nl-NL" dirty="0"/>
          </a:p>
          <a:p>
            <a:endParaRPr lang="nl-NL" dirty="0"/>
          </a:p>
          <a:p>
            <a:endParaRPr lang="nl-NL" dirty="0"/>
          </a:p>
          <a:p>
            <a:endParaRPr lang="nl-NL" dirty="0"/>
          </a:p>
          <a:p>
            <a:endParaRPr lang="nl-NL" dirty="0"/>
          </a:p>
          <a:p>
            <a:endParaRPr lang="nl-NL" dirty="0"/>
          </a:p>
          <a:p>
            <a:endParaRPr lang="nl-NL" dirty="0"/>
          </a:p>
        </p:txBody>
      </p:sp>
      <p:sp>
        <p:nvSpPr>
          <p:cNvPr id="4" name="Tijdelijke aanduiding voor datum 3">
            <a:extLst>
              <a:ext uri="{FF2B5EF4-FFF2-40B4-BE49-F238E27FC236}">
                <a16:creationId xmlns:a16="http://schemas.microsoft.com/office/drawing/2014/main" id="{24B70A6F-24D8-3416-46E7-EAB21F382F56}"/>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3F0064E8-FE37-F62E-3674-E2C02E04C4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191703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E5E4B4-C512-53C0-CFA7-58888D02E626}"/>
              </a:ext>
            </a:extLst>
          </p:cNvPr>
          <p:cNvSpPr>
            <a:spLocks noGrp="1"/>
          </p:cNvSpPr>
          <p:nvPr>
            <p:ph type="title"/>
          </p:nvPr>
        </p:nvSpPr>
        <p:spPr>
          <a:xfrm>
            <a:off x="14514" y="2541505"/>
            <a:ext cx="12192000" cy="356400"/>
          </a:xfrm>
        </p:spPr>
        <p:txBody>
          <a:bodyPr/>
          <a:lstStyle/>
          <a:p>
            <a:pPr algn="ctr"/>
            <a:r>
              <a:rPr lang="nl-NL" sz="3600" dirty="0"/>
              <a:t>Deel 1</a:t>
            </a:r>
            <a:br>
              <a:rPr lang="nl-NL" sz="3600" dirty="0"/>
            </a:br>
            <a:br>
              <a:rPr lang="nl-NL" sz="3600" dirty="0"/>
            </a:br>
            <a:r>
              <a:rPr lang="nl-NL" sz="3600" b="0" dirty="0"/>
              <a:t>Lesstof blok P1 en P2</a:t>
            </a:r>
            <a:br>
              <a:rPr lang="nl-NL" sz="3600" b="0" dirty="0"/>
            </a:br>
            <a:br>
              <a:rPr lang="nl-NL" sz="3600" b="0" dirty="0"/>
            </a:br>
            <a:r>
              <a:rPr lang="nl-NL" sz="3600" b="0" dirty="0"/>
              <a:t> (incl. beoordelingscriteria)</a:t>
            </a:r>
          </a:p>
        </p:txBody>
      </p:sp>
      <p:sp>
        <p:nvSpPr>
          <p:cNvPr id="4" name="Tijdelijke aanduiding voor datum 3">
            <a:extLst>
              <a:ext uri="{FF2B5EF4-FFF2-40B4-BE49-F238E27FC236}">
                <a16:creationId xmlns:a16="http://schemas.microsoft.com/office/drawing/2014/main" id="{9573B936-7D6A-5334-D902-23D3F0557438}"/>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02DAE03D-B505-4881-703E-EFC251250BB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697656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7AD2DB-6D84-DC17-A76D-494898459D44}"/>
              </a:ext>
            </a:extLst>
          </p:cNvPr>
          <p:cNvSpPr>
            <a:spLocks noGrp="1"/>
          </p:cNvSpPr>
          <p:nvPr>
            <p:ph type="title"/>
          </p:nvPr>
        </p:nvSpPr>
        <p:spPr>
          <a:xfrm>
            <a:off x="792481" y="654050"/>
            <a:ext cx="7909276" cy="356400"/>
          </a:xfrm>
        </p:spPr>
        <p:txBody>
          <a:bodyPr/>
          <a:lstStyle/>
          <a:p>
            <a:r>
              <a:rPr lang="nl-NL" dirty="0"/>
              <a:t>Methodologie onderzoek naar lesstof</a:t>
            </a:r>
          </a:p>
        </p:txBody>
      </p:sp>
      <p:sp>
        <p:nvSpPr>
          <p:cNvPr id="3" name="Tijdelijke aanduiding voor inhoud 2">
            <a:extLst>
              <a:ext uri="{FF2B5EF4-FFF2-40B4-BE49-F238E27FC236}">
                <a16:creationId xmlns:a16="http://schemas.microsoft.com/office/drawing/2014/main" id="{EBA7C5B8-A0EE-3EDD-7D2F-BCC134388D2C}"/>
              </a:ext>
            </a:extLst>
          </p:cNvPr>
          <p:cNvSpPr>
            <a:spLocks noGrp="1"/>
          </p:cNvSpPr>
          <p:nvPr>
            <p:ph idx="1"/>
          </p:nvPr>
        </p:nvSpPr>
        <p:spPr>
          <a:xfrm>
            <a:off x="792481" y="1509357"/>
            <a:ext cx="10115520" cy="4432544"/>
          </a:xfrm>
        </p:spPr>
        <p:txBody>
          <a:bodyPr>
            <a:normAutofit/>
          </a:bodyPr>
          <a:lstStyle/>
          <a:p>
            <a:pPr>
              <a:lnSpc>
                <a:spcPct val="107000"/>
              </a:lnSpc>
              <a:spcAft>
                <a:spcPts val="800"/>
              </a:spcAft>
            </a:pPr>
            <a:r>
              <a:rPr lang="nl-NL" sz="1800" b="1" dirty="0">
                <a:effectLst/>
                <a:cs typeface="Times New Roman" panose="02020603050405020304" pitchFamily="18" charset="0"/>
              </a:rPr>
              <a:t>Vraagstelling:</a:t>
            </a:r>
            <a:r>
              <a:rPr lang="nl-NL" sz="1800" dirty="0">
                <a:effectLst/>
                <a:cs typeface="Times New Roman" panose="02020603050405020304" pitchFamily="18" charset="0"/>
              </a:rPr>
              <a:t> hoe en hoe vaak komt het thema* terug in het onderwijs? </a:t>
            </a:r>
          </a:p>
          <a:p>
            <a:pPr marL="0" indent="0">
              <a:lnSpc>
                <a:spcPct val="107000"/>
              </a:lnSpc>
              <a:spcAft>
                <a:spcPts val="800"/>
              </a:spcAft>
              <a:buNone/>
            </a:pPr>
            <a:r>
              <a:rPr lang="nl-NL" dirty="0">
                <a:cs typeface="Times New Roman" panose="02020603050405020304" pitchFamily="18" charset="0"/>
              </a:rPr>
              <a:t>  </a:t>
            </a:r>
            <a:r>
              <a:rPr lang="nl-NL" sz="1200" dirty="0">
                <a:cs typeface="Times New Roman" panose="02020603050405020304" pitchFamily="18" charset="0"/>
              </a:rPr>
              <a:t>   * = Onder thema wordt verstaan: alle raakvlakken die de lessen of experturen hebben met Brede Welvaart, Duurzaamheid,</a:t>
            </a:r>
          </a:p>
          <a:p>
            <a:pPr marL="0" indent="0">
              <a:lnSpc>
                <a:spcPct val="107000"/>
              </a:lnSpc>
              <a:spcAft>
                <a:spcPts val="800"/>
              </a:spcAft>
              <a:buNone/>
            </a:pPr>
            <a:r>
              <a:rPr lang="nl-NL" sz="1200" dirty="0">
                <a:cs typeface="Times New Roman" panose="02020603050405020304" pitchFamily="18" charset="0"/>
              </a:rPr>
              <a:t>            Betekenisvol ondernemen, 	Meervoudige waardecreatie etc. </a:t>
            </a:r>
          </a:p>
          <a:p>
            <a:pPr marL="0" indent="0">
              <a:lnSpc>
                <a:spcPct val="107000"/>
              </a:lnSpc>
              <a:spcAft>
                <a:spcPts val="800"/>
              </a:spcAft>
              <a:buNone/>
            </a:pPr>
            <a:endParaRPr lang="nl-NL" sz="1200" dirty="0">
              <a:cs typeface="Times New Roman" panose="02020603050405020304" pitchFamily="18" charset="0"/>
            </a:endParaRPr>
          </a:p>
          <a:p>
            <a:pPr>
              <a:lnSpc>
                <a:spcPct val="107000"/>
              </a:lnSpc>
              <a:spcAft>
                <a:spcPts val="800"/>
              </a:spcAft>
            </a:pPr>
            <a:r>
              <a:rPr lang="nl-NL" b="1" dirty="0">
                <a:effectLst/>
                <a:cs typeface="Times New Roman" panose="02020603050405020304" pitchFamily="18" charset="0"/>
              </a:rPr>
              <a:t>Onderzoeksmethode: </a:t>
            </a:r>
            <a:r>
              <a:rPr lang="nl-NL" dirty="0">
                <a:effectLst/>
                <a:cs typeface="Times New Roman" panose="02020603050405020304" pitchFamily="18" charset="0"/>
              </a:rPr>
              <a:t>deskresearch. Doornemen van stof die gedoceerd is (o.a. de PowerPoint) en de beoordelingscriteria. </a:t>
            </a:r>
          </a:p>
          <a:p>
            <a:pPr>
              <a:lnSpc>
                <a:spcPct val="107000"/>
              </a:lnSpc>
              <a:spcAft>
                <a:spcPts val="800"/>
              </a:spcAft>
            </a:pPr>
            <a:endParaRPr lang="nl-NL" dirty="0">
              <a:effectLst/>
              <a:cs typeface="Times New Roman" panose="02020603050405020304" pitchFamily="18" charset="0"/>
            </a:endParaRPr>
          </a:p>
          <a:p>
            <a:pPr>
              <a:lnSpc>
                <a:spcPct val="107000"/>
              </a:lnSpc>
              <a:spcAft>
                <a:spcPts val="800"/>
              </a:spcAft>
            </a:pPr>
            <a:r>
              <a:rPr lang="nl-NL" b="1" dirty="0">
                <a:effectLst/>
                <a:cs typeface="Times New Roman" panose="02020603050405020304" pitchFamily="18" charset="0"/>
              </a:rPr>
              <a:t>Aandacht voor de volgende onderwerpen: </a:t>
            </a:r>
          </a:p>
          <a:p>
            <a:pPr lvl="1">
              <a:lnSpc>
                <a:spcPct val="107000"/>
              </a:lnSpc>
              <a:spcAft>
                <a:spcPts val="800"/>
              </a:spcAft>
            </a:pPr>
            <a:r>
              <a:rPr lang="nl-NL" dirty="0">
                <a:effectLst/>
                <a:cs typeface="Times New Roman" panose="02020603050405020304" pitchFamily="18" charset="0"/>
              </a:rPr>
              <a:t>Is de business challenge voldoende uitgelegd in het moduleboek ?</a:t>
            </a:r>
          </a:p>
          <a:p>
            <a:pPr lvl="1">
              <a:lnSpc>
                <a:spcPct val="107000"/>
              </a:lnSpc>
              <a:spcAft>
                <a:spcPts val="800"/>
              </a:spcAft>
            </a:pPr>
            <a:r>
              <a:rPr lang="nl-NL" dirty="0">
                <a:cs typeface="Times New Roman" panose="02020603050405020304" pitchFamily="18" charset="0"/>
              </a:rPr>
              <a:t>Is er in de kick off voldoende aandacht besteed aan Business Challenge en Brede Welvaart ? </a:t>
            </a:r>
          </a:p>
          <a:p>
            <a:pPr lvl="1">
              <a:lnSpc>
                <a:spcPct val="107000"/>
              </a:lnSpc>
              <a:spcAft>
                <a:spcPts val="800"/>
              </a:spcAft>
            </a:pPr>
            <a:r>
              <a:rPr lang="nl-NL" dirty="0">
                <a:cs typeface="Times New Roman" panose="02020603050405020304" pitchFamily="18" charset="0"/>
              </a:rPr>
              <a:t>Ziet het thema voldoende in de vijf aangeboden vakken ? </a:t>
            </a:r>
          </a:p>
          <a:p>
            <a:pPr lvl="1">
              <a:lnSpc>
                <a:spcPct val="107000"/>
              </a:lnSpc>
              <a:spcAft>
                <a:spcPts val="800"/>
              </a:spcAft>
            </a:pPr>
            <a:r>
              <a:rPr lang="nl-NL" dirty="0">
                <a:cs typeface="Times New Roman" panose="02020603050405020304" pitchFamily="18" charset="0"/>
              </a:rPr>
              <a:t>Zit Brede Welvaart in de beoordelingscriteria ? </a:t>
            </a:r>
            <a:endParaRPr lang="nl-NL" dirty="0">
              <a:effectLst/>
              <a:cs typeface="Times New Roman" panose="02020603050405020304" pitchFamily="18" charset="0"/>
            </a:endParaRPr>
          </a:p>
        </p:txBody>
      </p:sp>
      <p:sp>
        <p:nvSpPr>
          <p:cNvPr id="4" name="Tijdelijke aanduiding voor datum 3">
            <a:extLst>
              <a:ext uri="{FF2B5EF4-FFF2-40B4-BE49-F238E27FC236}">
                <a16:creationId xmlns:a16="http://schemas.microsoft.com/office/drawing/2014/main" id="{FE9BE64F-67AC-4912-591C-3431FF10C992}"/>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E9DAC07B-1ED4-3272-5318-792A81B606B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709751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DBF26D-FC69-A9F5-E929-DB85BDC149BB}"/>
              </a:ext>
            </a:extLst>
          </p:cNvPr>
          <p:cNvSpPr>
            <a:spLocks noGrp="1"/>
          </p:cNvSpPr>
          <p:nvPr>
            <p:ph type="title"/>
          </p:nvPr>
        </p:nvSpPr>
        <p:spPr>
          <a:xfrm>
            <a:off x="352130" y="457208"/>
            <a:ext cx="7961617" cy="341078"/>
          </a:xfrm>
        </p:spPr>
        <p:txBody>
          <a:bodyPr/>
          <a:lstStyle/>
          <a:p>
            <a:r>
              <a:rPr lang="nl-NL" dirty="0"/>
              <a:t>Samenvatting resultaten</a:t>
            </a:r>
          </a:p>
        </p:txBody>
      </p:sp>
      <p:sp>
        <p:nvSpPr>
          <p:cNvPr id="3" name="Tijdelijke aanduiding voor inhoud 2">
            <a:extLst>
              <a:ext uri="{FF2B5EF4-FFF2-40B4-BE49-F238E27FC236}">
                <a16:creationId xmlns:a16="http://schemas.microsoft.com/office/drawing/2014/main" id="{03C10AFB-2E29-24CD-47A6-4B53CD223963}"/>
              </a:ext>
            </a:extLst>
          </p:cNvPr>
          <p:cNvSpPr>
            <a:spLocks noGrp="1"/>
          </p:cNvSpPr>
          <p:nvPr>
            <p:ph idx="1"/>
          </p:nvPr>
        </p:nvSpPr>
        <p:spPr>
          <a:xfrm>
            <a:off x="352130" y="4472943"/>
            <a:ext cx="11441551" cy="2298166"/>
          </a:xfrm>
        </p:spPr>
        <p:txBody>
          <a:bodyPr>
            <a:normAutofit/>
          </a:bodyPr>
          <a:lstStyle/>
          <a:p>
            <a:pPr marL="0" indent="0">
              <a:buNone/>
            </a:pPr>
            <a:r>
              <a:rPr lang="nl-NL" dirty="0"/>
              <a:t>Kleuren:</a:t>
            </a:r>
          </a:p>
          <a:p>
            <a:pPr marL="0" indent="0">
              <a:buNone/>
            </a:pPr>
            <a:r>
              <a:rPr lang="nl-NL" dirty="0"/>
              <a:t>  </a:t>
            </a:r>
          </a:p>
          <a:p>
            <a:r>
              <a:rPr lang="nl-NL" sz="1600" dirty="0"/>
              <a:t>Rood		= veel ruimte voor verbetering</a:t>
            </a:r>
          </a:p>
          <a:p>
            <a:r>
              <a:rPr lang="nl-NL" sz="1600" dirty="0"/>
              <a:t>Oranje		= aanscherping</a:t>
            </a:r>
          </a:p>
          <a:p>
            <a:r>
              <a:rPr lang="nl-NL" sz="1600" dirty="0"/>
              <a:t>Groen		= het thema zit er goed en gedegen in</a:t>
            </a:r>
          </a:p>
          <a:p>
            <a:r>
              <a:rPr lang="nl-NL" sz="1600" dirty="0"/>
              <a:t>Wit		= geen link met het thema (dus geen beoordeling)  </a:t>
            </a:r>
          </a:p>
          <a:p>
            <a:endParaRPr lang="nl-NL" dirty="0"/>
          </a:p>
        </p:txBody>
      </p:sp>
      <p:sp>
        <p:nvSpPr>
          <p:cNvPr id="4" name="Tijdelijke aanduiding voor datum 3">
            <a:extLst>
              <a:ext uri="{FF2B5EF4-FFF2-40B4-BE49-F238E27FC236}">
                <a16:creationId xmlns:a16="http://schemas.microsoft.com/office/drawing/2014/main" id="{6BF55991-EBEF-336C-F779-7F4681EB46A2}"/>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87A83098-CA8C-4626-FA6C-7489A1C860B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pic>
        <p:nvPicPr>
          <p:cNvPr id="6" name="Afbeelding 5">
            <a:extLst>
              <a:ext uri="{FF2B5EF4-FFF2-40B4-BE49-F238E27FC236}">
                <a16:creationId xmlns:a16="http://schemas.microsoft.com/office/drawing/2014/main" id="{64E9C4BA-B8B0-7894-C76A-84D7031B091B}"/>
              </a:ext>
            </a:extLst>
          </p:cNvPr>
          <p:cNvPicPr>
            <a:picLocks noChangeAspect="1"/>
          </p:cNvPicPr>
          <p:nvPr/>
        </p:nvPicPr>
        <p:blipFill>
          <a:blip r:embed="rId3"/>
          <a:stretch>
            <a:fillRect/>
          </a:stretch>
        </p:blipFill>
        <p:spPr>
          <a:xfrm>
            <a:off x="352130" y="1135383"/>
            <a:ext cx="11071860" cy="3223260"/>
          </a:xfrm>
          <a:prstGeom prst="rect">
            <a:avLst/>
          </a:prstGeom>
        </p:spPr>
      </p:pic>
    </p:spTree>
    <p:extLst>
      <p:ext uri="{BB962C8B-B14F-4D97-AF65-F5344CB8AC3E}">
        <p14:creationId xmlns:p14="http://schemas.microsoft.com/office/powerpoint/2010/main" val="481699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E4180E-7FA5-B0C3-E458-4408867094C7}"/>
              </a:ext>
            </a:extLst>
          </p:cNvPr>
          <p:cNvSpPr>
            <a:spLocks noGrp="1"/>
          </p:cNvSpPr>
          <p:nvPr>
            <p:ph type="title"/>
          </p:nvPr>
        </p:nvSpPr>
        <p:spPr>
          <a:xfrm>
            <a:off x="678952" y="546793"/>
            <a:ext cx="7740000" cy="356400"/>
          </a:xfrm>
        </p:spPr>
        <p:txBody>
          <a:bodyPr/>
          <a:lstStyle/>
          <a:p>
            <a:r>
              <a:rPr lang="nl-NL" dirty="0"/>
              <a:t>Conclusie</a:t>
            </a:r>
          </a:p>
        </p:txBody>
      </p:sp>
      <p:sp>
        <p:nvSpPr>
          <p:cNvPr id="3" name="Tijdelijke aanduiding voor inhoud 2">
            <a:extLst>
              <a:ext uri="{FF2B5EF4-FFF2-40B4-BE49-F238E27FC236}">
                <a16:creationId xmlns:a16="http://schemas.microsoft.com/office/drawing/2014/main" id="{4D7D8B3B-AB31-C55A-F8E7-3B4801DD11B9}"/>
              </a:ext>
            </a:extLst>
          </p:cNvPr>
          <p:cNvSpPr>
            <a:spLocks noGrp="1"/>
          </p:cNvSpPr>
          <p:nvPr>
            <p:ph idx="1"/>
          </p:nvPr>
        </p:nvSpPr>
        <p:spPr>
          <a:xfrm>
            <a:off x="678952" y="1371601"/>
            <a:ext cx="10730266" cy="5069208"/>
          </a:xfrm>
        </p:spPr>
        <p:txBody>
          <a:bodyPr>
            <a:normAutofit/>
          </a:bodyPr>
          <a:lstStyle/>
          <a:p>
            <a:pPr marL="0" indent="0">
              <a:lnSpc>
                <a:spcPct val="107000"/>
              </a:lnSpc>
              <a:spcAft>
                <a:spcPts val="800"/>
              </a:spcAft>
              <a:buNone/>
            </a:pPr>
            <a:r>
              <a:rPr lang="nl-NL" sz="1900" dirty="0">
                <a:effectLst/>
                <a:latin typeface="+mn-lt"/>
                <a:ea typeface="Aptos" panose="020B0004020202020204" pitchFamily="34" charset="0"/>
                <a:cs typeface="Times New Roman" panose="02020603050405020304" pitchFamily="18" charset="0"/>
              </a:rPr>
              <a:t>Het </a:t>
            </a:r>
            <a:r>
              <a:rPr lang="nl-NL" sz="1900" b="1" dirty="0">
                <a:effectLst/>
                <a:latin typeface="+mn-lt"/>
                <a:ea typeface="Aptos" panose="020B0004020202020204" pitchFamily="34" charset="0"/>
                <a:cs typeface="Times New Roman" panose="02020603050405020304" pitchFamily="18" charset="0"/>
              </a:rPr>
              <a:t>doel</a:t>
            </a:r>
            <a:r>
              <a:rPr lang="nl-NL" sz="1900" dirty="0">
                <a:effectLst/>
                <a:latin typeface="+mn-lt"/>
                <a:ea typeface="Aptos" panose="020B0004020202020204" pitchFamily="34" charset="0"/>
                <a:cs typeface="Times New Roman" panose="02020603050405020304" pitchFamily="18" charset="0"/>
              </a:rPr>
              <a:t> was om Brede Welvaart stevig in de opleiding ORM te verankeren, terugkomend in de volle breedte, dus in meerdere vakken. </a:t>
            </a:r>
          </a:p>
          <a:p>
            <a:pPr marL="0" indent="0">
              <a:lnSpc>
                <a:spcPct val="107000"/>
              </a:lnSpc>
              <a:spcAft>
                <a:spcPts val="800"/>
              </a:spcAft>
              <a:buNone/>
            </a:pPr>
            <a:r>
              <a:rPr lang="nl-NL" sz="1900" dirty="0">
                <a:effectLst/>
                <a:latin typeface="+mn-lt"/>
                <a:ea typeface="Aptos" panose="020B0004020202020204" pitchFamily="34" charset="0"/>
                <a:cs typeface="Times New Roman" panose="02020603050405020304" pitchFamily="18" charset="0"/>
              </a:rPr>
              <a:t>Uit d</a:t>
            </a:r>
            <a:r>
              <a:rPr lang="nl-NL" sz="1900" dirty="0">
                <a:latin typeface="+mn-lt"/>
                <a:ea typeface="Aptos" panose="020B0004020202020204" pitchFamily="34" charset="0"/>
                <a:cs typeface="Times New Roman" panose="02020603050405020304" pitchFamily="18" charset="0"/>
              </a:rPr>
              <a:t>e samenvattende matrix blijkt </a:t>
            </a:r>
            <a:r>
              <a:rPr lang="nl-NL" sz="1900" dirty="0">
                <a:effectLst/>
                <a:latin typeface="+mn-lt"/>
                <a:ea typeface="Aptos" panose="020B0004020202020204" pitchFamily="34" charset="0"/>
                <a:cs typeface="Times New Roman" panose="02020603050405020304" pitchFamily="18" charset="0"/>
              </a:rPr>
              <a:t>dat we daar </a:t>
            </a:r>
            <a:r>
              <a:rPr lang="nl-NL" sz="1900" b="1" dirty="0">
                <a:effectLst/>
                <a:latin typeface="+mn-lt"/>
                <a:ea typeface="Aptos" panose="020B0004020202020204" pitchFamily="34" charset="0"/>
                <a:cs typeface="Times New Roman" panose="02020603050405020304" pitchFamily="18" charset="0"/>
              </a:rPr>
              <a:t>niet in geslaagd zijn</a:t>
            </a:r>
            <a:r>
              <a:rPr lang="nl-NL" sz="1900" dirty="0">
                <a:effectLst/>
                <a:latin typeface="+mn-lt"/>
                <a:ea typeface="Aptos" panose="020B0004020202020204" pitchFamily="34" charset="0"/>
                <a:cs typeface="Times New Roman" panose="02020603050405020304" pitchFamily="18" charset="0"/>
              </a:rPr>
              <a:t>:</a:t>
            </a:r>
          </a:p>
          <a:p>
            <a:pPr>
              <a:lnSpc>
                <a:spcPct val="107000"/>
              </a:lnSpc>
              <a:spcAft>
                <a:spcPts val="800"/>
              </a:spcAft>
              <a:buFontTx/>
              <a:buChar char="-"/>
            </a:pPr>
            <a:r>
              <a:rPr lang="nl-NL" sz="1900" dirty="0">
                <a:latin typeface="+mn-lt"/>
                <a:ea typeface="Aptos" panose="020B0004020202020204" pitchFamily="34" charset="0"/>
                <a:cs typeface="Times New Roman" panose="02020603050405020304" pitchFamily="18" charset="0"/>
              </a:rPr>
              <a:t>In het moduleboek en de kick off hebben we kansen laten liggen om het beter toe te lichten</a:t>
            </a:r>
          </a:p>
          <a:p>
            <a:pPr>
              <a:lnSpc>
                <a:spcPct val="107000"/>
              </a:lnSpc>
              <a:spcAft>
                <a:spcPts val="800"/>
              </a:spcAft>
              <a:buFontTx/>
              <a:buChar char="-"/>
            </a:pPr>
            <a:r>
              <a:rPr lang="nl-NL" sz="1900" dirty="0">
                <a:latin typeface="+mn-lt"/>
                <a:ea typeface="Aptos" panose="020B0004020202020204" pitchFamily="34" charset="0"/>
                <a:cs typeface="Times New Roman" panose="02020603050405020304" pitchFamily="18" charset="0"/>
              </a:rPr>
              <a:t>Het </a:t>
            </a:r>
            <a:r>
              <a:rPr lang="nl-NL" sz="1900" dirty="0">
                <a:effectLst/>
                <a:latin typeface="+mn-lt"/>
                <a:ea typeface="Aptos" panose="020B0004020202020204" pitchFamily="34" charset="0"/>
                <a:cs typeface="Times New Roman" panose="02020603050405020304" pitchFamily="18" charset="0"/>
              </a:rPr>
              <a:t>thema komt in beide blokken slechts in één de vijf vakken voldoende terug (in P1 in het vak sustainable finance, in P2 bij Management en Organisatie). Of het thema ook echt overal moet terugkomen is de vraag, maar dat is een andere discussie. </a:t>
            </a:r>
          </a:p>
          <a:p>
            <a:pPr>
              <a:lnSpc>
                <a:spcPct val="107000"/>
              </a:lnSpc>
              <a:spcAft>
                <a:spcPts val="800"/>
              </a:spcAft>
              <a:buFontTx/>
              <a:buChar char="-"/>
            </a:pPr>
            <a:r>
              <a:rPr lang="nl-NL" sz="1900" dirty="0">
                <a:latin typeface="+mn-lt"/>
                <a:ea typeface="Aptos" panose="020B0004020202020204" pitchFamily="34" charset="0"/>
                <a:cs typeface="Times New Roman" panose="02020603050405020304" pitchFamily="18" charset="0"/>
              </a:rPr>
              <a:t>De beoordelingscriteria zijn onduidelijk (P1) en omvangrijk (P2) en er is te weinig aandacht voor Brede Welvaart dus van een stevige verankering is geen sprake. </a:t>
            </a:r>
            <a:endParaRPr lang="nl-NL" sz="1900" dirty="0">
              <a:effectLst/>
              <a:latin typeface="+mn-lt"/>
              <a:ea typeface="Aptos" panose="020B0004020202020204" pitchFamily="34" charset="0"/>
              <a:cs typeface="Times New Roman" panose="02020603050405020304" pitchFamily="18" charset="0"/>
            </a:endParaRPr>
          </a:p>
          <a:p>
            <a:pPr>
              <a:lnSpc>
                <a:spcPct val="107000"/>
              </a:lnSpc>
              <a:spcAft>
                <a:spcPts val="800"/>
              </a:spcAft>
              <a:buFontTx/>
              <a:buChar char="-"/>
            </a:pPr>
            <a:endParaRPr lang="nl-NL" sz="1900" b="1" dirty="0">
              <a:solidFill>
                <a:srgbClr val="FF0000"/>
              </a:solidFill>
              <a:effectLst/>
              <a:latin typeface="+mn-lt"/>
              <a:ea typeface="Aptos" panose="020B0004020202020204" pitchFamily="34" charset="0"/>
              <a:cs typeface="Times New Roman" panose="02020603050405020304" pitchFamily="18" charset="0"/>
            </a:endParaRPr>
          </a:p>
          <a:p>
            <a:pPr marL="0" indent="0">
              <a:lnSpc>
                <a:spcPct val="107000"/>
              </a:lnSpc>
              <a:spcAft>
                <a:spcPts val="800"/>
              </a:spcAft>
              <a:buNone/>
            </a:pPr>
            <a:endParaRPr lang="nl-NL" sz="1900" b="1" dirty="0">
              <a:solidFill>
                <a:srgbClr val="FF0000"/>
              </a:solidFill>
              <a:effectLst/>
              <a:latin typeface="+mn-lt"/>
              <a:ea typeface="Aptos" panose="020B0004020202020204" pitchFamily="34" charset="0"/>
              <a:cs typeface="Times New Roman" panose="02020603050405020304" pitchFamily="18" charset="0"/>
            </a:endParaRPr>
          </a:p>
          <a:p>
            <a:pPr marL="0" indent="0">
              <a:buNone/>
            </a:pPr>
            <a:endParaRPr lang="nl-NL" dirty="0"/>
          </a:p>
        </p:txBody>
      </p:sp>
      <p:sp>
        <p:nvSpPr>
          <p:cNvPr id="4" name="Tijdelijke aanduiding voor datum 3">
            <a:extLst>
              <a:ext uri="{FF2B5EF4-FFF2-40B4-BE49-F238E27FC236}">
                <a16:creationId xmlns:a16="http://schemas.microsoft.com/office/drawing/2014/main" id="{DE2B74F3-D37A-60F5-D42A-5903677B4D68}"/>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A8112C0C-4B3A-0B85-D4B3-DF81D748561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158948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E5E4B4-C512-53C0-CFA7-58888D02E626}"/>
              </a:ext>
            </a:extLst>
          </p:cNvPr>
          <p:cNvSpPr>
            <a:spLocks noGrp="1"/>
          </p:cNvSpPr>
          <p:nvPr>
            <p:ph type="title"/>
          </p:nvPr>
        </p:nvSpPr>
        <p:spPr>
          <a:xfrm>
            <a:off x="14514" y="2541505"/>
            <a:ext cx="12192000" cy="356400"/>
          </a:xfrm>
        </p:spPr>
        <p:txBody>
          <a:bodyPr/>
          <a:lstStyle/>
          <a:p>
            <a:pPr algn="ctr"/>
            <a:r>
              <a:rPr lang="nl-NL" sz="3600" dirty="0"/>
              <a:t>Deel 1</a:t>
            </a:r>
            <a:br>
              <a:rPr lang="nl-NL" sz="3600" dirty="0"/>
            </a:br>
            <a:br>
              <a:rPr lang="nl-NL" sz="3600" dirty="0"/>
            </a:br>
            <a:r>
              <a:rPr lang="nl-NL" sz="3600" dirty="0"/>
              <a:t>Student- en docent-evaluaties</a:t>
            </a:r>
            <a:br>
              <a:rPr lang="nl-NL" sz="3600" dirty="0"/>
            </a:br>
            <a:r>
              <a:rPr lang="nl-NL" sz="3600" dirty="0"/>
              <a:t>blok P1 en P2</a:t>
            </a:r>
          </a:p>
        </p:txBody>
      </p:sp>
      <p:sp>
        <p:nvSpPr>
          <p:cNvPr id="4" name="Tijdelijke aanduiding voor datum 3">
            <a:extLst>
              <a:ext uri="{FF2B5EF4-FFF2-40B4-BE49-F238E27FC236}">
                <a16:creationId xmlns:a16="http://schemas.microsoft.com/office/drawing/2014/main" id="{9573B936-7D6A-5334-D902-23D3F0557438}"/>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02DAE03D-B505-4881-703E-EFC251250BB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715576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7AD2DB-6D84-DC17-A76D-494898459D44}"/>
              </a:ext>
            </a:extLst>
          </p:cNvPr>
          <p:cNvSpPr>
            <a:spLocks noGrp="1"/>
          </p:cNvSpPr>
          <p:nvPr>
            <p:ph type="title"/>
          </p:nvPr>
        </p:nvSpPr>
        <p:spPr>
          <a:xfrm>
            <a:off x="792480" y="654050"/>
            <a:ext cx="9601199" cy="356400"/>
          </a:xfrm>
        </p:spPr>
        <p:txBody>
          <a:bodyPr/>
          <a:lstStyle/>
          <a:p>
            <a:r>
              <a:rPr lang="nl-NL" dirty="0"/>
              <a:t>Onderzoek naar evaluaties P1 en P2  </a:t>
            </a:r>
          </a:p>
        </p:txBody>
      </p:sp>
      <p:sp>
        <p:nvSpPr>
          <p:cNvPr id="3" name="Tijdelijke aanduiding voor inhoud 2">
            <a:extLst>
              <a:ext uri="{FF2B5EF4-FFF2-40B4-BE49-F238E27FC236}">
                <a16:creationId xmlns:a16="http://schemas.microsoft.com/office/drawing/2014/main" id="{EBA7C5B8-A0EE-3EDD-7D2F-BCC134388D2C}"/>
              </a:ext>
            </a:extLst>
          </p:cNvPr>
          <p:cNvSpPr>
            <a:spLocks noGrp="1"/>
          </p:cNvSpPr>
          <p:nvPr>
            <p:ph idx="1"/>
          </p:nvPr>
        </p:nvSpPr>
        <p:spPr>
          <a:xfrm>
            <a:off x="792481" y="1509357"/>
            <a:ext cx="10115520" cy="4432544"/>
          </a:xfrm>
        </p:spPr>
        <p:txBody>
          <a:bodyPr>
            <a:normAutofit lnSpcReduction="10000"/>
          </a:bodyPr>
          <a:lstStyle/>
          <a:p>
            <a:pPr marL="0" indent="0">
              <a:lnSpc>
                <a:spcPct val="107000"/>
              </a:lnSpc>
              <a:spcAft>
                <a:spcPts val="800"/>
              </a:spcAft>
              <a:buNone/>
            </a:pPr>
            <a:r>
              <a:rPr lang="nl-NL" sz="1800" b="1" dirty="0">
                <a:effectLst/>
                <a:latin typeface="+mn-lt"/>
                <a:ea typeface="Aptos" panose="020B0004020202020204" pitchFamily="34" charset="0"/>
                <a:cs typeface="Times New Roman" panose="02020603050405020304" pitchFamily="18" charset="0"/>
              </a:rPr>
              <a:t>Vraagstelling</a:t>
            </a:r>
            <a:r>
              <a:rPr lang="nl-NL" sz="1800" dirty="0">
                <a:effectLst/>
                <a:latin typeface="+mn-lt"/>
                <a:ea typeface="Aptos" panose="020B0004020202020204" pitchFamily="34" charset="0"/>
                <a:cs typeface="Times New Roman" panose="02020603050405020304" pitchFamily="18" charset="0"/>
              </a:rPr>
              <a:t> </a:t>
            </a:r>
          </a:p>
          <a:p>
            <a:pPr marL="0" indent="0">
              <a:lnSpc>
                <a:spcPct val="107000"/>
              </a:lnSpc>
              <a:spcAft>
                <a:spcPts val="800"/>
              </a:spcAft>
              <a:buNone/>
            </a:pPr>
            <a:r>
              <a:rPr lang="nl-NL" dirty="0">
                <a:latin typeface="+mn-lt"/>
                <a:ea typeface="Aptos" panose="020B0004020202020204" pitchFamily="34" charset="0"/>
                <a:cs typeface="Times New Roman" panose="02020603050405020304" pitchFamily="18" charset="0"/>
              </a:rPr>
              <a:t>K</a:t>
            </a:r>
            <a:r>
              <a:rPr lang="nl-NL" sz="1800" dirty="0">
                <a:effectLst/>
                <a:latin typeface="+mn-lt"/>
                <a:ea typeface="Aptos" panose="020B0004020202020204" pitchFamily="34" charset="0"/>
                <a:cs typeface="Times New Roman" panose="02020603050405020304" pitchFamily="18" charset="0"/>
              </a:rPr>
              <a:t>omen er (spontane of geholpen) opmerkingen over het aanbod van het thema terug in de </a:t>
            </a:r>
            <a:r>
              <a:rPr lang="nl-NL" sz="1800" u="sng" dirty="0">
                <a:effectLst/>
                <a:latin typeface="+mn-lt"/>
                <a:ea typeface="Aptos" panose="020B0004020202020204" pitchFamily="34" charset="0"/>
                <a:cs typeface="Times New Roman" panose="02020603050405020304" pitchFamily="18" charset="0"/>
              </a:rPr>
              <a:t>studenten</a:t>
            </a:r>
            <a:r>
              <a:rPr lang="nl-NL" sz="1800" dirty="0">
                <a:effectLst/>
                <a:latin typeface="+mn-lt"/>
                <a:ea typeface="Aptos" panose="020B0004020202020204" pitchFamily="34" charset="0"/>
                <a:cs typeface="Times New Roman" panose="02020603050405020304" pitchFamily="18" charset="0"/>
              </a:rPr>
              <a:t>- en </a:t>
            </a:r>
            <a:r>
              <a:rPr lang="nl-NL" sz="1800" u="sng" dirty="0">
                <a:effectLst/>
                <a:latin typeface="+mn-lt"/>
                <a:ea typeface="Aptos" panose="020B0004020202020204" pitchFamily="34" charset="0"/>
                <a:cs typeface="Times New Roman" panose="02020603050405020304" pitchFamily="18" charset="0"/>
              </a:rPr>
              <a:t>docenten</a:t>
            </a:r>
            <a:r>
              <a:rPr lang="nl-NL" sz="1800" dirty="0">
                <a:effectLst/>
                <a:latin typeface="+mn-lt"/>
                <a:ea typeface="Aptos" panose="020B0004020202020204" pitchFamily="34" charset="0"/>
                <a:cs typeface="Times New Roman" panose="02020603050405020304" pitchFamily="18" charset="0"/>
              </a:rPr>
              <a:t>evaluaties </a:t>
            </a:r>
          </a:p>
          <a:p>
            <a:pPr marL="0" indent="0">
              <a:lnSpc>
                <a:spcPct val="107000"/>
              </a:lnSpc>
              <a:spcAft>
                <a:spcPts val="800"/>
              </a:spcAft>
              <a:buNone/>
            </a:pPr>
            <a:endParaRPr lang="nl-NL" sz="1200" dirty="0">
              <a:latin typeface="+mn-lt"/>
              <a:ea typeface="Aptos" panose="020B0004020202020204" pitchFamily="34" charset="0"/>
              <a:cs typeface="Times New Roman" panose="02020603050405020304" pitchFamily="18" charset="0"/>
            </a:endParaRPr>
          </a:p>
          <a:p>
            <a:pPr marL="0" indent="0">
              <a:lnSpc>
                <a:spcPct val="107000"/>
              </a:lnSpc>
              <a:spcAft>
                <a:spcPts val="800"/>
              </a:spcAft>
              <a:buNone/>
            </a:pPr>
            <a:r>
              <a:rPr lang="nl-NL" b="1" dirty="0">
                <a:effectLst/>
                <a:latin typeface="+mn-lt"/>
                <a:ea typeface="Aptos" panose="020B0004020202020204" pitchFamily="34" charset="0"/>
                <a:cs typeface="Times New Roman" panose="02020603050405020304" pitchFamily="18" charset="0"/>
              </a:rPr>
              <a:t>Methodologie </a:t>
            </a:r>
          </a:p>
          <a:p>
            <a:pPr marL="0" indent="0">
              <a:lnSpc>
                <a:spcPct val="107000"/>
              </a:lnSpc>
              <a:spcAft>
                <a:spcPts val="800"/>
              </a:spcAft>
              <a:buNone/>
            </a:pPr>
            <a:r>
              <a:rPr lang="nl-NL" dirty="0">
                <a:latin typeface="+mn-lt"/>
                <a:ea typeface="Aptos" panose="020B0004020202020204" pitchFamily="34" charset="0"/>
                <a:cs typeface="Times New Roman" panose="02020603050405020304" pitchFamily="18" charset="0"/>
              </a:rPr>
              <a:t>Deskresearch. Het d</a:t>
            </a:r>
            <a:r>
              <a:rPr lang="nl-NL" dirty="0">
                <a:effectLst/>
                <a:latin typeface="+mn-lt"/>
                <a:ea typeface="Aptos" panose="020B0004020202020204" pitchFamily="34" charset="0"/>
                <a:cs typeface="Times New Roman" panose="02020603050405020304" pitchFamily="18" charset="0"/>
              </a:rPr>
              <a:t>oornemen van </a:t>
            </a:r>
            <a:r>
              <a:rPr lang="nl-NL" dirty="0">
                <a:latin typeface="+mn-lt"/>
                <a:ea typeface="Aptos" panose="020B0004020202020204" pitchFamily="34" charset="0"/>
                <a:cs typeface="Times New Roman" panose="02020603050405020304" pitchFamily="18" charset="0"/>
              </a:rPr>
              <a:t>evaluaties en </a:t>
            </a:r>
            <a:r>
              <a:rPr lang="nl-NL" dirty="0">
                <a:effectLst/>
                <a:latin typeface="+mn-lt"/>
                <a:ea typeface="Aptos" panose="020B0004020202020204" pitchFamily="34" charset="0"/>
                <a:cs typeface="Times New Roman" panose="02020603050405020304" pitchFamily="18" charset="0"/>
              </a:rPr>
              <a:t>verslaglegging van groepsgesprekken die gevoerd zijn door anderen op zoek naar opmerkingen op het thema. </a:t>
            </a:r>
          </a:p>
          <a:p>
            <a:pPr marL="0" indent="0">
              <a:lnSpc>
                <a:spcPct val="107000"/>
              </a:lnSpc>
              <a:spcAft>
                <a:spcPts val="800"/>
              </a:spcAft>
              <a:buNone/>
            </a:pPr>
            <a:endParaRPr lang="nl-NL" dirty="0">
              <a:latin typeface="+mn-lt"/>
              <a:ea typeface="Aptos" panose="020B0004020202020204" pitchFamily="34" charset="0"/>
              <a:cs typeface="Times New Roman" panose="02020603050405020304" pitchFamily="18" charset="0"/>
            </a:endParaRPr>
          </a:p>
          <a:p>
            <a:pPr marL="0" indent="0">
              <a:lnSpc>
                <a:spcPct val="107000"/>
              </a:lnSpc>
              <a:spcAft>
                <a:spcPts val="800"/>
              </a:spcAft>
              <a:buNone/>
            </a:pPr>
            <a:r>
              <a:rPr lang="nl-NL" b="1" dirty="0">
                <a:effectLst/>
                <a:latin typeface="+mn-lt"/>
                <a:ea typeface="Aptos" panose="020B0004020202020204" pitchFamily="34" charset="0"/>
                <a:cs typeface="Times New Roman" panose="02020603050405020304" pitchFamily="18" charset="0"/>
              </a:rPr>
              <a:t>Onderzochte evaluaties:</a:t>
            </a:r>
          </a:p>
          <a:p>
            <a:pPr>
              <a:lnSpc>
                <a:spcPct val="107000"/>
              </a:lnSpc>
              <a:spcAft>
                <a:spcPts val="800"/>
              </a:spcAft>
              <a:buFontTx/>
              <a:buChar char="-"/>
            </a:pPr>
            <a:r>
              <a:rPr lang="nl-NL" dirty="0">
                <a:latin typeface="+mn-lt"/>
                <a:ea typeface="Aptos" panose="020B0004020202020204" pitchFamily="34" charset="0"/>
                <a:cs typeface="Times New Roman" panose="02020603050405020304" pitchFamily="18" charset="0"/>
              </a:rPr>
              <a:t>Studenten evaluatie P1 en P2 (kwantitatief, enquête)</a:t>
            </a:r>
          </a:p>
          <a:p>
            <a:pPr>
              <a:lnSpc>
                <a:spcPct val="107000"/>
              </a:lnSpc>
              <a:spcAft>
                <a:spcPts val="800"/>
              </a:spcAft>
              <a:buFontTx/>
              <a:buChar char="-"/>
            </a:pPr>
            <a:r>
              <a:rPr lang="nl-NL" dirty="0">
                <a:effectLst/>
                <a:latin typeface="+mn-lt"/>
                <a:ea typeface="Aptos" panose="020B0004020202020204" pitchFamily="34" charset="0"/>
                <a:cs typeface="Times New Roman" panose="02020603050405020304" pitchFamily="18" charset="0"/>
              </a:rPr>
              <a:t>Docenten evaluatie P1 en P2 (kwalitatief, invulsheet) </a:t>
            </a:r>
          </a:p>
          <a:p>
            <a:pPr>
              <a:lnSpc>
                <a:spcPct val="107000"/>
              </a:lnSpc>
              <a:spcAft>
                <a:spcPts val="800"/>
              </a:spcAft>
              <a:buFontTx/>
              <a:buChar char="-"/>
            </a:pPr>
            <a:r>
              <a:rPr lang="nl-NL" dirty="0">
                <a:latin typeface="+mn-lt"/>
                <a:ea typeface="Aptos" panose="020B0004020202020204" pitchFamily="34" charset="0"/>
                <a:cs typeface="Times New Roman" panose="02020603050405020304" pitchFamily="18" charset="0"/>
              </a:rPr>
              <a:t>Extra evaluatie P1 </a:t>
            </a:r>
          </a:p>
          <a:p>
            <a:pPr>
              <a:lnSpc>
                <a:spcPct val="107000"/>
              </a:lnSpc>
              <a:spcAft>
                <a:spcPts val="800"/>
              </a:spcAft>
              <a:buFontTx/>
              <a:buChar char="-"/>
            </a:pPr>
            <a:r>
              <a:rPr lang="nl-NL" dirty="0">
                <a:effectLst/>
                <a:latin typeface="+mn-lt"/>
                <a:ea typeface="Aptos" panose="020B0004020202020204" pitchFamily="34" charset="0"/>
                <a:cs typeface="Times New Roman" panose="02020603050405020304" pitchFamily="18" charset="0"/>
              </a:rPr>
              <a:t>Kwalitatieve studenten evaluaties P1 en P1 (kwalitatief, groepsdiscussies) </a:t>
            </a:r>
          </a:p>
        </p:txBody>
      </p:sp>
      <p:sp>
        <p:nvSpPr>
          <p:cNvPr id="4" name="Tijdelijke aanduiding voor datum 3">
            <a:extLst>
              <a:ext uri="{FF2B5EF4-FFF2-40B4-BE49-F238E27FC236}">
                <a16:creationId xmlns:a16="http://schemas.microsoft.com/office/drawing/2014/main" id="{FE9BE64F-67AC-4912-591C-3431FF10C992}"/>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E9DAC07B-1ED4-3272-5318-792A81B606B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734221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217B3D-3077-57CD-2393-72F876DB7562}"/>
              </a:ext>
            </a:extLst>
          </p:cNvPr>
          <p:cNvSpPr>
            <a:spLocks noGrp="1"/>
          </p:cNvSpPr>
          <p:nvPr>
            <p:ph type="title"/>
          </p:nvPr>
        </p:nvSpPr>
        <p:spPr>
          <a:xfrm>
            <a:off x="682369" y="561600"/>
            <a:ext cx="7740000" cy="356400"/>
          </a:xfrm>
        </p:spPr>
        <p:txBody>
          <a:bodyPr/>
          <a:lstStyle/>
          <a:p>
            <a:r>
              <a:rPr lang="nl-NL" dirty="0"/>
              <a:t>Conclusies uit evaluaties P1</a:t>
            </a:r>
          </a:p>
        </p:txBody>
      </p:sp>
      <p:sp>
        <p:nvSpPr>
          <p:cNvPr id="3" name="Tijdelijke aanduiding voor inhoud 2">
            <a:extLst>
              <a:ext uri="{FF2B5EF4-FFF2-40B4-BE49-F238E27FC236}">
                <a16:creationId xmlns:a16="http://schemas.microsoft.com/office/drawing/2014/main" id="{532DDE37-94A3-2C07-8A85-7E3C73448510}"/>
              </a:ext>
            </a:extLst>
          </p:cNvPr>
          <p:cNvSpPr>
            <a:spLocks noGrp="1"/>
          </p:cNvSpPr>
          <p:nvPr>
            <p:ph idx="1"/>
          </p:nvPr>
        </p:nvSpPr>
        <p:spPr>
          <a:xfrm>
            <a:off x="682369" y="1207910"/>
            <a:ext cx="10880740" cy="5088489"/>
          </a:xfrm>
        </p:spPr>
        <p:txBody>
          <a:bodyPr>
            <a:normAutofit/>
          </a:bodyPr>
          <a:lstStyle/>
          <a:p>
            <a:r>
              <a:rPr lang="nl-NL" dirty="0"/>
              <a:t>Uit de studentenevaluatie (enquête, n=155 ) kwam geen enkele opmerking op het thema.  </a:t>
            </a:r>
          </a:p>
          <a:p>
            <a:r>
              <a:rPr lang="nl-NL" dirty="0"/>
              <a:t>Uit de kwalitatieve studentenevaluatie kwamen in de eerste groep (n=5) enkele opmerkingen over duurzaamheid. Ze vonden het minder dat het gelijk over sustainability ging, het voelde wat opgedrongen en ze gaven ook aan dat enkele studenten zouden stoppen met de opleiding met name omdat de nadruk op duurzaamheid ligt. Volgens deze groep ligt daar bij 80% van de studenten niet de belangstelling. Enkele quotes: “Die duurzaamheid komt m’n neus uit”, “Duurzaamheid is wel belangrijk, maar dat je er in iedere les mee bezig moet zijn, is “</a:t>
            </a:r>
            <a:r>
              <a:rPr lang="nl-NL" dirty="0" err="1"/>
              <a:t>too</a:t>
            </a:r>
            <a:r>
              <a:rPr lang="nl-NL" dirty="0"/>
              <a:t> </a:t>
            </a:r>
            <a:r>
              <a:rPr lang="nl-NL" dirty="0" err="1"/>
              <a:t>much</a:t>
            </a:r>
            <a:r>
              <a:rPr lang="nl-NL" dirty="0"/>
              <a:t>” en “Als je maar linkse standpunten roept, dan valt dat goed bij de docenten en dan haal je wel een voldoende.” Uit de tweede groep (n=4) kwamen er geen opmerkingen</a:t>
            </a:r>
          </a:p>
          <a:p>
            <a:r>
              <a:rPr lang="nl-NL" dirty="0"/>
              <a:t>Uit de docentenevaluatie kwam alleen een opmerking van het vak Sustainable Finance om meer samenhang te creëren tussen de traditionele finance en meervoudige waarde creatie</a:t>
            </a:r>
          </a:p>
          <a:p>
            <a:r>
              <a:rPr lang="nl-NL" dirty="0"/>
              <a:t>In een extra eindevaluatie is ook niets terug te vinden over het thema. </a:t>
            </a:r>
          </a:p>
          <a:p>
            <a:pPr marL="0" indent="0">
              <a:buNone/>
            </a:pPr>
            <a:endParaRPr lang="nl-NL" b="1" dirty="0"/>
          </a:p>
          <a:p>
            <a:pPr marL="0" indent="0">
              <a:buNone/>
            </a:pPr>
            <a:r>
              <a:rPr lang="nl-NL" b="1" u="sng" dirty="0"/>
              <a:t>Conclusie:</a:t>
            </a:r>
            <a:r>
              <a:rPr lang="nl-NL" b="1" dirty="0"/>
              <a:t> op één groepje studenten na die pittige uitspraken deed in de groepsgesprekken is er geen enkele opmerking op het thema gekomen, niet van studenten, niet van docenten. </a:t>
            </a:r>
          </a:p>
        </p:txBody>
      </p:sp>
      <p:sp>
        <p:nvSpPr>
          <p:cNvPr id="4" name="Tijdelijke aanduiding voor datum 3">
            <a:extLst>
              <a:ext uri="{FF2B5EF4-FFF2-40B4-BE49-F238E27FC236}">
                <a16:creationId xmlns:a16="http://schemas.microsoft.com/office/drawing/2014/main" id="{23875E92-97F1-C4CC-3378-6F79327CE1B5}"/>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BA79AD50-633D-5B81-33E7-90E01AD2653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6516807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217B3D-3077-57CD-2393-72F876DB7562}"/>
              </a:ext>
            </a:extLst>
          </p:cNvPr>
          <p:cNvSpPr>
            <a:spLocks noGrp="1"/>
          </p:cNvSpPr>
          <p:nvPr>
            <p:ph type="title"/>
          </p:nvPr>
        </p:nvSpPr>
        <p:spPr>
          <a:xfrm>
            <a:off x="682369" y="561600"/>
            <a:ext cx="7740000" cy="356400"/>
          </a:xfrm>
        </p:spPr>
        <p:txBody>
          <a:bodyPr/>
          <a:lstStyle/>
          <a:p>
            <a:r>
              <a:rPr lang="nl-NL" dirty="0"/>
              <a:t>Conclusies uit evaluaties P2</a:t>
            </a:r>
          </a:p>
        </p:txBody>
      </p:sp>
      <p:sp>
        <p:nvSpPr>
          <p:cNvPr id="3" name="Tijdelijke aanduiding voor inhoud 2">
            <a:extLst>
              <a:ext uri="{FF2B5EF4-FFF2-40B4-BE49-F238E27FC236}">
                <a16:creationId xmlns:a16="http://schemas.microsoft.com/office/drawing/2014/main" id="{532DDE37-94A3-2C07-8A85-7E3C73448510}"/>
              </a:ext>
            </a:extLst>
          </p:cNvPr>
          <p:cNvSpPr>
            <a:spLocks noGrp="1"/>
          </p:cNvSpPr>
          <p:nvPr>
            <p:ph idx="1"/>
          </p:nvPr>
        </p:nvSpPr>
        <p:spPr>
          <a:xfrm>
            <a:off x="682369" y="1207910"/>
            <a:ext cx="10718694" cy="5088489"/>
          </a:xfrm>
        </p:spPr>
        <p:txBody>
          <a:bodyPr>
            <a:normAutofit/>
          </a:bodyPr>
          <a:lstStyle/>
          <a:p>
            <a:pPr marL="0" indent="0">
              <a:buNone/>
            </a:pPr>
            <a:r>
              <a:rPr lang="nl-NL" dirty="0"/>
              <a:t>Uit de studentenevaluatie (enquête, n=151) kwamen twee opmerkingen van studenten op het thema. “Om Sustainable Finance sustainable te houden zou ik de lichten in het lokaal uit doen tijdens de les om het goede voorbeeld te geven. Dit is educatief en duurzaam!” en “Ga niet steeds over de kleding industrie beginnen, pak grote bedrijven erbij die zich bezig houden met duurzaamheid en vertel daar iets over, is veel interessanter dan altijd over het zelfde te hebben”. </a:t>
            </a:r>
          </a:p>
          <a:p>
            <a:pPr marL="0" indent="0">
              <a:buNone/>
            </a:pPr>
            <a:endParaRPr lang="nl-NL" dirty="0"/>
          </a:p>
          <a:p>
            <a:pPr marL="0" indent="0">
              <a:buNone/>
            </a:pPr>
            <a:r>
              <a:rPr lang="nl-NL" dirty="0"/>
              <a:t>Uit de docenten evaluaties kwam niets (al hebben drie vakken de evaluatie niet ingevuld) </a:t>
            </a:r>
          </a:p>
          <a:p>
            <a:pPr marL="0" indent="0">
              <a:buNone/>
            </a:pPr>
            <a:endParaRPr lang="nl-NL" dirty="0"/>
          </a:p>
          <a:p>
            <a:pPr marL="0" indent="0">
              <a:buNone/>
            </a:pPr>
            <a:r>
              <a:rPr lang="nl-NL" dirty="0"/>
              <a:t>Uit het eerste gesprek met studenten (n=6) kwamen twee opmerkingen: het is lastig om maatschappelijk idee te verkopen/oplossen en winst te maken en producten te verkopen. Daarnaast wordt duurzaamheid door je strot geduwd maar het is nu eenmaal een topic in het bedrijfsleven. We zijn er wel wat minder mee bezig in het eigen leven. Uit het tweede gesprek (n=6) kwam niets.</a:t>
            </a:r>
          </a:p>
          <a:p>
            <a:pPr marL="0" indent="0">
              <a:buNone/>
            </a:pPr>
            <a:endParaRPr lang="nl-NL" dirty="0"/>
          </a:p>
          <a:p>
            <a:pPr marL="0" indent="0">
              <a:buNone/>
            </a:pPr>
            <a:r>
              <a:rPr lang="nl-NL" b="1" u="sng" dirty="0"/>
              <a:t>Conclusie:</a:t>
            </a:r>
            <a:r>
              <a:rPr lang="nl-NL" b="1" dirty="0"/>
              <a:t> ook in blok P2 lijken de reacties mee te vallen en de reacties die zijn genoteerd zijn wat mild en </a:t>
            </a:r>
            <a:r>
              <a:rPr lang="nl-NL" b="1" dirty="0" err="1"/>
              <a:t>begripvoller</a:t>
            </a:r>
            <a:r>
              <a:rPr lang="nl-NL" b="1" dirty="0"/>
              <a:t> dan in blok P1. </a:t>
            </a:r>
          </a:p>
        </p:txBody>
      </p:sp>
      <p:sp>
        <p:nvSpPr>
          <p:cNvPr id="4" name="Tijdelijke aanduiding voor datum 3">
            <a:extLst>
              <a:ext uri="{FF2B5EF4-FFF2-40B4-BE49-F238E27FC236}">
                <a16:creationId xmlns:a16="http://schemas.microsoft.com/office/drawing/2014/main" id="{23875E92-97F1-C4CC-3378-6F79327CE1B5}"/>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BA79AD50-633D-5B81-33E7-90E01AD2653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460973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E5E4B4-C512-53C0-CFA7-58888D02E626}"/>
              </a:ext>
            </a:extLst>
          </p:cNvPr>
          <p:cNvSpPr>
            <a:spLocks noGrp="1"/>
          </p:cNvSpPr>
          <p:nvPr>
            <p:ph type="title"/>
          </p:nvPr>
        </p:nvSpPr>
        <p:spPr>
          <a:xfrm>
            <a:off x="0" y="3557505"/>
            <a:ext cx="12192000" cy="356400"/>
          </a:xfrm>
        </p:spPr>
        <p:txBody>
          <a:bodyPr/>
          <a:lstStyle/>
          <a:p>
            <a:pPr algn="ctr"/>
            <a:r>
              <a:rPr lang="nl-NL" sz="3600" dirty="0"/>
              <a:t>Deel 1 </a:t>
            </a:r>
            <a:br>
              <a:rPr lang="nl-NL" sz="3600" dirty="0"/>
            </a:br>
            <a:br>
              <a:rPr lang="nl-NL" sz="3600" dirty="0"/>
            </a:br>
            <a:r>
              <a:rPr lang="nl-NL" sz="3600" dirty="0"/>
              <a:t>Studenten opbrengsten</a:t>
            </a:r>
          </a:p>
        </p:txBody>
      </p:sp>
      <p:sp>
        <p:nvSpPr>
          <p:cNvPr id="4" name="Tijdelijke aanduiding voor datum 3">
            <a:extLst>
              <a:ext uri="{FF2B5EF4-FFF2-40B4-BE49-F238E27FC236}">
                <a16:creationId xmlns:a16="http://schemas.microsoft.com/office/drawing/2014/main" id="{9573B936-7D6A-5334-D902-23D3F0557438}"/>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02DAE03D-B505-4881-703E-EFC251250BB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646432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7AD2DB-6D84-DC17-A76D-494898459D44}"/>
              </a:ext>
            </a:extLst>
          </p:cNvPr>
          <p:cNvSpPr>
            <a:spLocks noGrp="1"/>
          </p:cNvSpPr>
          <p:nvPr>
            <p:ph type="title"/>
          </p:nvPr>
        </p:nvSpPr>
        <p:spPr>
          <a:xfrm>
            <a:off x="792480" y="654050"/>
            <a:ext cx="9601199" cy="356400"/>
          </a:xfrm>
        </p:spPr>
        <p:txBody>
          <a:bodyPr/>
          <a:lstStyle/>
          <a:p>
            <a:r>
              <a:rPr lang="nl-NL" dirty="0"/>
              <a:t>Onderzoek naar studenten opbrengsten</a:t>
            </a:r>
          </a:p>
        </p:txBody>
      </p:sp>
      <p:sp>
        <p:nvSpPr>
          <p:cNvPr id="3" name="Tijdelijke aanduiding voor inhoud 2">
            <a:extLst>
              <a:ext uri="{FF2B5EF4-FFF2-40B4-BE49-F238E27FC236}">
                <a16:creationId xmlns:a16="http://schemas.microsoft.com/office/drawing/2014/main" id="{EBA7C5B8-A0EE-3EDD-7D2F-BCC134388D2C}"/>
              </a:ext>
            </a:extLst>
          </p:cNvPr>
          <p:cNvSpPr>
            <a:spLocks noGrp="1"/>
          </p:cNvSpPr>
          <p:nvPr>
            <p:ph idx="1"/>
          </p:nvPr>
        </p:nvSpPr>
        <p:spPr>
          <a:xfrm>
            <a:off x="792480" y="1509357"/>
            <a:ext cx="10688319" cy="4432544"/>
          </a:xfrm>
        </p:spPr>
        <p:txBody>
          <a:bodyPr>
            <a:normAutofit/>
          </a:bodyPr>
          <a:lstStyle/>
          <a:p>
            <a:pPr>
              <a:lnSpc>
                <a:spcPct val="107000"/>
              </a:lnSpc>
              <a:spcAft>
                <a:spcPts val="800"/>
              </a:spcAft>
            </a:pPr>
            <a:r>
              <a:rPr lang="nl-NL" sz="2000" b="1" dirty="0">
                <a:effectLst/>
                <a:latin typeface="+mn-lt"/>
                <a:ea typeface="Aptos" panose="020B0004020202020204" pitchFamily="34" charset="0"/>
                <a:cs typeface="Times New Roman" panose="02020603050405020304" pitchFamily="18" charset="0"/>
              </a:rPr>
              <a:t>Vraagstelling:</a:t>
            </a:r>
            <a:r>
              <a:rPr lang="nl-NL" sz="2000" dirty="0">
                <a:effectLst/>
                <a:latin typeface="+mn-lt"/>
                <a:ea typeface="Aptos" panose="020B0004020202020204" pitchFamily="34" charset="0"/>
                <a:cs typeface="Times New Roman" panose="02020603050405020304" pitchFamily="18" charset="0"/>
              </a:rPr>
              <a:t> zien we het thema terugkomen in het eindproduct? Met andere woorden wat hebben onze studenten geleerd en wat passen ze toe? </a:t>
            </a:r>
          </a:p>
          <a:p>
            <a:pPr marL="0" indent="0">
              <a:lnSpc>
                <a:spcPct val="107000"/>
              </a:lnSpc>
              <a:spcAft>
                <a:spcPts val="800"/>
              </a:spcAft>
              <a:buNone/>
            </a:pPr>
            <a:endParaRPr lang="nl-NL" sz="2000" dirty="0">
              <a:latin typeface="+mn-lt"/>
              <a:ea typeface="Aptos" panose="020B0004020202020204" pitchFamily="34" charset="0"/>
              <a:cs typeface="Times New Roman" panose="02020603050405020304" pitchFamily="18" charset="0"/>
            </a:endParaRPr>
          </a:p>
          <a:p>
            <a:pPr>
              <a:lnSpc>
                <a:spcPct val="107000"/>
              </a:lnSpc>
              <a:spcAft>
                <a:spcPts val="800"/>
              </a:spcAft>
            </a:pPr>
            <a:r>
              <a:rPr lang="nl-NL" sz="2000" b="1" dirty="0">
                <a:effectLst/>
                <a:latin typeface="+mn-lt"/>
                <a:ea typeface="Aptos" panose="020B0004020202020204" pitchFamily="34" charset="0"/>
                <a:cs typeface="Times New Roman" panose="02020603050405020304" pitchFamily="18" charset="0"/>
              </a:rPr>
              <a:t>Onderzoeksmethode: deskresearch</a:t>
            </a:r>
            <a:r>
              <a:rPr lang="nl-NL" sz="2000" dirty="0">
                <a:effectLst/>
                <a:latin typeface="+mn-lt"/>
                <a:ea typeface="Aptos" panose="020B0004020202020204" pitchFamily="34" charset="0"/>
                <a:cs typeface="Times New Roman" panose="02020603050405020304" pitchFamily="18" charset="0"/>
              </a:rPr>
              <a:t>. Doornemen van eindpresentaties</a:t>
            </a:r>
          </a:p>
          <a:p>
            <a:pPr>
              <a:lnSpc>
                <a:spcPct val="107000"/>
              </a:lnSpc>
              <a:spcAft>
                <a:spcPts val="800"/>
              </a:spcAft>
            </a:pPr>
            <a:endParaRPr lang="nl-NL" sz="2000" dirty="0">
              <a:effectLst/>
              <a:latin typeface="+mn-lt"/>
              <a:ea typeface="Aptos" panose="020B0004020202020204" pitchFamily="34" charset="0"/>
              <a:cs typeface="Times New Roman" panose="02020603050405020304" pitchFamily="18" charset="0"/>
            </a:endParaRPr>
          </a:p>
          <a:p>
            <a:pPr>
              <a:lnSpc>
                <a:spcPct val="107000"/>
              </a:lnSpc>
              <a:spcAft>
                <a:spcPts val="800"/>
              </a:spcAft>
            </a:pPr>
            <a:r>
              <a:rPr lang="nl-NL" sz="2000" b="1" dirty="0">
                <a:effectLst/>
                <a:latin typeface="+mn-lt"/>
                <a:ea typeface="Aptos" panose="020B0004020202020204" pitchFamily="34" charset="0"/>
                <a:cs typeface="Times New Roman" panose="02020603050405020304" pitchFamily="18" charset="0"/>
              </a:rPr>
              <a:t>Toelichting werkwijze: </a:t>
            </a:r>
            <a:endParaRPr lang="nl-NL" sz="2000" dirty="0">
              <a:effectLst/>
              <a:latin typeface="+mn-lt"/>
              <a:ea typeface="Aptos" panose="020B0004020202020204" pitchFamily="34" charset="0"/>
              <a:cs typeface="Times New Roman" panose="02020603050405020304" pitchFamily="18" charset="0"/>
            </a:endParaRPr>
          </a:p>
          <a:p>
            <a:pPr marL="522900" lvl="1" indent="-342900">
              <a:lnSpc>
                <a:spcPct val="107000"/>
              </a:lnSpc>
              <a:buFont typeface="Aptos" panose="020B0004020202020204" pitchFamily="34" charset="0"/>
              <a:buChar char="-"/>
            </a:pPr>
            <a:r>
              <a:rPr lang="nl-NL" sz="2000" dirty="0">
                <a:effectLst/>
                <a:latin typeface="+mn-lt"/>
                <a:ea typeface="Aptos" panose="020B0004020202020204" pitchFamily="34" charset="0"/>
                <a:cs typeface="Times New Roman" panose="02020603050405020304" pitchFamily="18" charset="0"/>
              </a:rPr>
              <a:t>Vijf “eindpresentaties 2e diamant, groepspowerpoint” doorgenomen (voor alle duidelijkheid, niet het werkdossier). </a:t>
            </a:r>
          </a:p>
          <a:p>
            <a:pPr marL="180000" lvl="1" indent="0">
              <a:lnSpc>
                <a:spcPct val="107000"/>
              </a:lnSpc>
              <a:buNone/>
            </a:pPr>
            <a:endParaRPr lang="nl-NL" sz="2000" dirty="0">
              <a:effectLst/>
              <a:latin typeface="+mn-lt"/>
              <a:ea typeface="Aptos" panose="020B0004020202020204" pitchFamily="34" charset="0"/>
              <a:cs typeface="Times New Roman" panose="02020603050405020304" pitchFamily="18" charset="0"/>
            </a:endParaRPr>
          </a:p>
          <a:p>
            <a:pPr marL="522900" lvl="1" indent="-342900">
              <a:lnSpc>
                <a:spcPct val="107000"/>
              </a:lnSpc>
              <a:buFont typeface="Aptos" panose="020B0004020202020204" pitchFamily="34" charset="0"/>
              <a:buChar char="-"/>
            </a:pPr>
            <a:r>
              <a:rPr lang="nl-NL" sz="2000" dirty="0">
                <a:latin typeface="+mn-lt"/>
                <a:ea typeface="Aptos" panose="020B0004020202020204" pitchFamily="34" charset="0"/>
                <a:cs typeface="Times New Roman" panose="02020603050405020304" pitchFamily="18" charset="0"/>
              </a:rPr>
              <a:t>Alleen blok P2 beoordeeld, in blok P1 is niets terug te vinden.</a:t>
            </a:r>
          </a:p>
        </p:txBody>
      </p:sp>
      <p:sp>
        <p:nvSpPr>
          <p:cNvPr id="4" name="Tijdelijke aanduiding voor datum 3">
            <a:extLst>
              <a:ext uri="{FF2B5EF4-FFF2-40B4-BE49-F238E27FC236}">
                <a16:creationId xmlns:a16="http://schemas.microsoft.com/office/drawing/2014/main" id="{FE9BE64F-67AC-4912-591C-3431FF10C992}"/>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E9DAC07B-1ED4-3272-5318-792A81B606B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289173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43D73C-25BD-4800-4F88-48AF3DB1CC7A}"/>
              </a:ext>
            </a:extLst>
          </p:cNvPr>
          <p:cNvSpPr>
            <a:spLocks noGrp="1"/>
          </p:cNvSpPr>
          <p:nvPr>
            <p:ph type="title"/>
          </p:nvPr>
        </p:nvSpPr>
        <p:spPr>
          <a:xfrm>
            <a:off x="965200" y="609600"/>
            <a:ext cx="7962800" cy="664800"/>
          </a:xfrm>
        </p:spPr>
        <p:txBody>
          <a:bodyPr/>
          <a:lstStyle/>
          <a:p>
            <a:r>
              <a:rPr lang="nl-NL" dirty="0"/>
              <a:t>Opdracht aan studenten P2 </a:t>
            </a:r>
          </a:p>
        </p:txBody>
      </p:sp>
      <p:sp>
        <p:nvSpPr>
          <p:cNvPr id="3" name="Tijdelijke aanduiding voor inhoud 2">
            <a:extLst>
              <a:ext uri="{FF2B5EF4-FFF2-40B4-BE49-F238E27FC236}">
                <a16:creationId xmlns:a16="http://schemas.microsoft.com/office/drawing/2014/main" id="{C523B92C-3040-7590-7D52-E841D6280A21}"/>
              </a:ext>
            </a:extLst>
          </p:cNvPr>
          <p:cNvSpPr>
            <a:spLocks noGrp="1"/>
          </p:cNvSpPr>
          <p:nvPr>
            <p:ph idx="1"/>
          </p:nvPr>
        </p:nvSpPr>
        <p:spPr>
          <a:xfrm>
            <a:off x="965199" y="1378004"/>
            <a:ext cx="10424289" cy="4745004"/>
          </a:xfrm>
        </p:spPr>
        <p:txBody>
          <a:bodyPr>
            <a:normAutofit lnSpcReduction="10000"/>
          </a:bodyPr>
          <a:lstStyle/>
          <a:p>
            <a:pPr marL="0" indent="0">
              <a:buNone/>
            </a:pPr>
            <a:r>
              <a:rPr lang="nl-NL" sz="1900" u="sng" dirty="0"/>
              <a:t>Doel van het project:</a:t>
            </a:r>
          </a:p>
          <a:p>
            <a:pPr marL="0" indent="0">
              <a:buNone/>
            </a:pPr>
            <a:endParaRPr lang="nl-NL" sz="1900" dirty="0"/>
          </a:p>
          <a:p>
            <a:pPr marL="0" indent="0">
              <a:buNone/>
            </a:pPr>
            <a:r>
              <a:rPr lang="nl-NL" sz="1900" b="1" dirty="0"/>
              <a:t>Webshop bouwen voor een concept waarbij rekening is gehouden met Brede Welvaart</a:t>
            </a:r>
            <a:r>
              <a:rPr lang="nl-NL" sz="1900" dirty="0"/>
              <a:t>. Belangrijk dat alle </a:t>
            </a:r>
            <a:r>
              <a:rPr lang="nl-NL" sz="1900" u="sng" dirty="0"/>
              <a:t>retailinstrumenten</a:t>
            </a:r>
            <a:r>
              <a:rPr lang="nl-NL" sz="1900" dirty="0"/>
              <a:t>, zowel online als offline, worden ingezet bij de uitwerking van het concept. Met het concept dien je rekening te houden met een betekenisvolle strategie binnen de lifestyle branche. </a:t>
            </a:r>
            <a:r>
              <a:rPr lang="nl-NL" sz="1900" i="1" dirty="0"/>
              <a:t>Zorg ervoor dat jullie bij het concept rekening houden met </a:t>
            </a:r>
            <a:r>
              <a:rPr lang="nl-NL" sz="1900" i="1" u="sng" dirty="0"/>
              <a:t>brede welvaart</a:t>
            </a:r>
            <a:r>
              <a:rPr lang="nl-NL" sz="1900" i="1" dirty="0"/>
              <a:t>: bijvoorbeeld de invloed op toekomstige generaties, klantbeleving, inclusiviteit, gelijke kansen, veiligheid, kwaliteit van de leefomgeving en de waardering van het eigen leven</a:t>
            </a:r>
            <a:r>
              <a:rPr lang="nl-NL" sz="1900" dirty="0"/>
              <a:t>. Dit advies zullen jullie uiteindelijk met een </a:t>
            </a:r>
            <a:r>
              <a:rPr lang="nl-NL" sz="1900" u="sng" dirty="0"/>
              <a:t>pitch</a:t>
            </a:r>
            <a:r>
              <a:rPr lang="nl-NL" sz="1900" dirty="0"/>
              <a:t> (met ruimte voor individuele invulling) overtuigend overbrengen.</a:t>
            </a:r>
          </a:p>
          <a:p>
            <a:endParaRPr lang="nl-NL" sz="1900" dirty="0"/>
          </a:p>
          <a:p>
            <a:pPr marL="0" indent="0">
              <a:buNone/>
            </a:pPr>
            <a:r>
              <a:rPr lang="nl-NL" sz="1900" u="sng" dirty="0"/>
              <a:t>In drie vragen samengevat</a:t>
            </a:r>
            <a:r>
              <a:rPr lang="nl-NL" sz="1900" dirty="0"/>
              <a:t>: </a:t>
            </a:r>
          </a:p>
          <a:p>
            <a:pPr marL="0" indent="0">
              <a:buNone/>
            </a:pPr>
            <a:r>
              <a:rPr lang="nl-NL" sz="1900" dirty="0"/>
              <a:t>1. Is er rekening gehouden met Brede Welvaart? </a:t>
            </a:r>
          </a:p>
          <a:p>
            <a:pPr marL="0" indent="0">
              <a:buNone/>
            </a:pPr>
            <a:r>
              <a:rPr lang="nl-NL" sz="1900" dirty="0"/>
              <a:t>2. Zijn alle retailinstrumenten ingezet, zowel offline als online? </a:t>
            </a:r>
          </a:p>
          <a:p>
            <a:pPr marL="0" indent="0">
              <a:buNone/>
            </a:pPr>
            <a:r>
              <a:rPr lang="nl-NL" sz="1900" dirty="0"/>
              <a:t>3. Is het advies gebracht in een overtuigende pitch?</a:t>
            </a:r>
          </a:p>
          <a:p>
            <a:endParaRPr lang="nl-NL" sz="1900" dirty="0"/>
          </a:p>
          <a:p>
            <a:pPr marL="0" indent="0">
              <a:buNone/>
            </a:pPr>
            <a:r>
              <a:rPr lang="nl-NL" sz="1900" dirty="0"/>
              <a:t>Voor dit onderzoek is alleen vraag 1 beoordeeld.</a:t>
            </a:r>
            <a:endParaRPr lang="nl-NL" dirty="0"/>
          </a:p>
          <a:p>
            <a:endParaRPr lang="nl-NL" dirty="0"/>
          </a:p>
        </p:txBody>
      </p:sp>
      <p:sp>
        <p:nvSpPr>
          <p:cNvPr id="4" name="Tijdelijke aanduiding voor datum 3">
            <a:extLst>
              <a:ext uri="{FF2B5EF4-FFF2-40B4-BE49-F238E27FC236}">
                <a16:creationId xmlns:a16="http://schemas.microsoft.com/office/drawing/2014/main" id="{23EA9F5F-DFBC-2D75-D164-CE82BFCEBBB6}"/>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02FFD46A-93ED-713E-4ACE-A9267CD3A2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0893075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4F26BF-E2AF-0CE3-E3DC-B680621B20CA}"/>
              </a:ext>
            </a:extLst>
          </p:cNvPr>
          <p:cNvSpPr>
            <a:spLocks noGrp="1"/>
          </p:cNvSpPr>
          <p:nvPr>
            <p:ph type="title"/>
          </p:nvPr>
        </p:nvSpPr>
        <p:spPr>
          <a:xfrm>
            <a:off x="751120" y="546793"/>
            <a:ext cx="7740000" cy="356400"/>
          </a:xfrm>
        </p:spPr>
        <p:txBody>
          <a:bodyPr/>
          <a:lstStyle/>
          <a:p>
            <a:r>
              <a:rPr lang="nl-NL" dirty="0"/>
              <a:t>Conclusies</a:t>
            </a:r>
          </a:p>
        </p:txBody>
      </p:sp>
      <p:sp>
        <p:nvSpPr>
          <p:cNvPr id="3" name="Tijdelijke aanduiding voor inhoud 2">
            <a:extLst>
              <a:ext uri="{FF2B5EF4-FFF2-40B4-BE49-F238E27FC236}">
                <a16:creationId xmlns:a16="http://schemas.microsoft.com/office/drawing/2014/main" id="{F80B8AB4-D486-F5F9-9308-F15BE6E2A8D2}"/>
              </a:ext>
            </a:extLst>
          </p:cNvPr>
          <p:cNvSpPr>
            <a:spLocks noGrp="1"/>
          </p:cNvSpPr>
          <p:nvPr>
            <p:ph idx="1"/>
          </p:nvPr>
        </p:nvSpPr>
        <p:spPr>
          <a:xfrm>
            <a:off x="751120" y="1330960"/>
            <a:ext cx="10156880" cy="4802047"/>
          </a:xfrm>
        </p:spPr>
        <p:txBody>
          <a:bodyPr>
            <a:normAutofit/>
          </a:bodyPr>
          <a:lstStyle/>
          <a:p>
            <a:r>
              <a:rPr lang="nl-NL" sz="2000" b="1" dirty="0"/>
              <a:t>Geen enkele groep </a:t>
            </a:r>
            <a:r>
              <a:rPr lang="nl-NL" sz="2000" dirty="0"/>
              <a:t>benoemd expliciet één van de elf dimensies van brede welvaart. </a:t>
            </a:r>
          </a:p>
          <a:p>
            <a:pPr marL="0" indent="0">
              <a:buNone/>
            </a:pPr>
            <a:endParaRPr lang="nl-NL" sz="2000" dirty="0"/>
          </a:p>
          <a:p>
            <a:pPr marL="0" indent="0">
              <a:buNone/>
            </a:pPr>
            <a:r>
              <a:rPr lang="nl-NL" sz="2000" u="sng" dirty="0"/>
              <a:t>Vijf groepen: </a:t>
            </a:r>
          </a:p>
          <a:p>
            <a:r>
              <a:rPr lang="nl-NL" sz="2000" dirty="0"/>
              <a:t>Drie ervan halen het thema er wat geforceerd bij  </a:t>
            </a:r>
          </a:p>
          <a:p>
            <a:r>
              <a:rPr lang="nl-NL" sz="2000" dirty="0"/>
              <a:t>Eén groep onderbouwt het niet maar heeft wel aandacht voor het thema op de website. </a:t>
            </a:r>
          </a:p>
          <a:p>
            <a:r>
              <a:rPr lang="nl-NL" sz="2000" dirty="0"/>
              <a:t>Slechts één groep zorgt voor een gedegen onderbouwing en lijkt de geleerde lesstof goed toe te passen </a:t>
            </a:r>
          </a:p>
        </p:txBody>
      </p:sp>
      <p:sp>
        <p:nvSpPr>
          <p:cNvPr id="4" name="Tijdelijke aanduiding voor datum 3">
            <a:extLst>
              <a:ext uri="{FF2B5EF4-FFF2-40B4-BE49-F238E27FC236}">
                <a16:creationId xmlns:a16="http://schemas.microsoft.com/office/drawing/2014/main" id="{BB44DB6D-DD9F-74AB-4750-4BC36C620B64}"/>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0D1434CC-3626-A2BD-495C-F040189F31C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683388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E5E4B4-C512-53C0-CFA7-58888D02E626}"/>
              </a:ext>
            </a:extLst>
          </p:cNvPr>
          <p:cNvSpPr>
            <a:spLocks noGrp="1"/>
          </p:cNvSpPr>
          <p:nvPr>
            <p:ph type="title"/>
          </p:nvPr>
        </p:nvSpPr>
        <p:spPr>
          <a:xfrm>
            <a:off x="0" y="3429000"/>
            <a:ext cx="12192000" cy="356400"/>
          </a:xfrm>
        </p:spPr>
        <p:txBody>
          <a:bodyPr/>
          <a:lstStyle/>
          <a:p>
            <a:pPr algn="ctr"/>
            <a:r>
              <a:rPr lang="nl-NL" sz="3600" dirty="0"/>
              <a:t>Bevindingen deel 1 </a:t>
            </a:r>
          </a:p>
        </p:txBody>
      </p:sp>
      <p:sp>
        <p:nvSpPr>
          <p:cNvPr id="4" name="Tijdelijke aanduiding voor datum 3">
            <a:extLst>
              <a:ext uri="{FF2B5EF4-FFF2-40B4-BE49-F238E27FC236}">
                <a16:creationId xmlns:a16="http://schemas.microsoft.com/office/drawing/2014/main" id="{9573B936-7D6A-5334-D902-23D3F0557438}"/>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02DAE03D-B505-4881-703E-EFC251250BB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1714040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4D8442-A639-92A6-4BB6-6A7B8145BADB}"/>
              </a:ext>
            </a:extLst>
          </p:cNvPr>
          <p:cNvSpPr>
            <a:spLocks noGrp="1"/>
          </p:cNvSpPr>
          <p:nvPr>
            <p:ph type="title"/>
          </p:nvPr>
        </p:nvSpPr>
        <p:spPr>
          <a:xfrm>
            <a:off x="782647" y="546793"/>
            <a:ext cx="9011802" cy="356400"/>
          </a:xfrm>
        </p:spPr>
        <p:txBody>
          <a:bodyPr/>
          <a:lstStyle/>
          <a:p>
            <a:r>
              <a:rPr lang="nl-NL" dirty="0"/>
              <a:t>Belangrijkste bevindingen uit deel 1 </a:t>
            </a:r>
          </a:p>
        </p:txBody>
      </p:sp>
      <p:sp>
        <p:nvSpPr>
          <p:cNvPr id="3" name="Tijdelijke aanduiding voor inhoud 2">
            <a:extLst>
              <a:ext uri="{FF2B5EF4-FFF2-40B4-BE49-F238E27FC236}">
                <a16:creationId xmlns:a16="http://schemas.microsoft.com/office/drawing/2014/main" id="{A4E68DFB-7E2C-5102-95B3-DE3603994B8C}"/>
              </a:ext>
            </a:extLst>
          </p:cNvPr>
          <p:cNvSpPr>
            <a:spLocks noGrp="1"/>
          </p:cNvSpPr>
          <p:nvPr>
            <p:ph idx="1"/>
          </p:nvPr>
        </p:nvSpPr>
        <p:spPr>
          <a:xfrm>
            <a:off x="782647" y="1196622"/>
            <a:ext cx="10774615" cy="5661377"/>
          </a:xfrm>
        </p:spPr>
        <p:txBody>
          <a:bodyPr>
            <a:normAutofit fontScale="85000" lnSpcReduction="10000"/>
          </a:bodyPr>
          <a:lstStyle/>
          <a:p>
            <a:r>
              <a:rPr lang="nl-NL" sz="1900" dirty="0"/>
              <a:t>Het doel was om als ORM-opleiding Brede Welvaart stevig in de opleiding te verankeren, terugkomend in meerdere vakken. Daar zijn we niet in geslaagd, zo blijkt uit de interviews en de analyse van de lesstof.</a:t>
            </a:r>
          </a:p>
          <a:p>
            <a:endParaRPr lang="nl-NL" sz="1900" dirty="0"/>
          </a:p>
          <a:p>
            <a:r>
              <a:rPr lang="nl-NL" sz="1900" dirty="0"/>
              <a:t>Alle docenten vinden het thema belangrijk maar elke docent zit ook weer anders in het onderwerp. Een gemeenschappelijke basis ontbreekt, zo blijkt uit de interviews en de evaluaties. </a:t>
            </a:r>
          </a:p>
          <a:p>
            <a:endParaRPr lang="nl-NL" sz="1900" dirty="0"/>
          </a:p>
          <a:p>
            <a:r>
              <a:rPr lang="nl-NL" sz="1900" dirty="0"/>
              <a:t>We steken in op “Brede Welvaart” maar dit is niet goed opgepakt in beide blokken. Er zijn diverse termen door elkaar heen gebruikt. Voorkeursterm lijkt vooralsnog Meervoudige Waardecreatie.</a:t>
            </a:r>
          </a:p>
          <a:p>
            <a:endParaRPr lang="nl-NL" sz="1900" dirty="0"/>
          </a:p>
          <a:p>
            <a:r>
              <a:rPr lang="nl-NL" sz="1900" dirty="0"/>
              <a:t>In zijn algemeenheid zijn de reacties van de studenten niet positief, alhoewel sommige collega’s het ook wel mee vinden meevallen. Uit de studentenevaluaties komen nauwelijks negatieve reacties. Het lijkt dus mee te vallen. </a:t>
            </a:r>
          </a:p>
          <a:p>
            <a:endParaRPr lang="nl-NL" sz="1900" dirty="0"/>
          </a:p>
          <a:p>
            <a:r>
              <a:rPr lang="nl-NL" sz="1900" dirty="0"/>
              <a:t>We hebben de juiste toon nog niet gevonden, dat is in elk geval de mening van de geïnterviewde docenten. De docenten zitten ook niet op één lijn, de vraag is wat de toon dan eigenlijk moet zijn? </a:t>
            </a:r>
          </a:p>
          <a:p>
            <a:endParaRPr lang="nl-NL" sz="1900" dirty="0"/>
          </a:p>
          <a:p>
            <a:r>
              <a:rPr lang="nl-NL" sz="1900" dirty="0"/>
              <a:t>Er zijn voldoende suggesties waarmee we docenten beter kunnen faciliteren om de omslag in lesstof naar meer Brede Welvaart binnen het ORM-curriculum te maken. </a:t>
            </a:r>
          </a:p>
          <a:p>
            <a:endParaRPr lang="nl-NL" sz="1900" dirty="0"/>
          </a:p>
          <a:p>
            <a:r>
              <a:rPr lang="nl-NL" sz="1900" dirty="0"/>
              <a:t>In de studenten uitkomsten zie je terug dat de meerderheid van de rapporten het onderwerp er toch wordt “bijgeharkt”. Slechts één van de vijf groepen past het geleerde goed toe in de eindpresentaties, al is er geen enkele groep die melding maakt van de elf dimensies van brede welvaart. </a:t>
            </a:r>
            <a:endParaRPr lang="nl-NL" dirty="0"/>
          </a:p>
        </p:txBody>
      </p:sp>
      <p:sp>
        <p:nvSpPr>
          <p:cNvPr id="4" name="Tijdelijke aanduiding voor datum 3">
            <a:extLst>
              <a:ext uri="{FF2B5EF4-FFF2-40B4-BE49-F238E27FC236}">
                <a16:creationId xmlns:a16="http://schemas.microsoft.com/office/drawing/2014/main" id="{24B70A6F-24D8-3416-46E7-EAB21F382F56}"/>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3F0064E8-FE37-F62E-3674-E2C02E04C4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35443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 calcmode="lin" valueType="num">
                                      <p:cBhvr additive="base">
                                        <p:cTn id="1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1000"/>
                                        <p:tgtEl>
                                          <p:spTgt spid="3">
                                            <p:txEl>
                                              <p:pRg st="6" end="6"/>
                                            </p:txEl>
                                          </p:spTgt>
                                        </p:tgtEl>
                                      </p:cBhvr>
                                    </p:animEffect>
                                    <p:anim calcmode="lin" valueType="num">
                                      <p:cBhvr>
                                        <p:cTn id="2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animEffect transition="in" filter="fade">
                                      <p:cBhvr>
                                        <p:cTn id="33" dur="500"/>
                                        <p:tgtEl>
                                          <p:spTgt spid="3">
                                            <p:txEl>
                                              <p:pRg st="10" end="1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12" end="12"/>
                                            </p:txEl>
                                          </p:spTgt>
                                        </p:tgtEl>
                                        <p:attrNameLst>
                                          <p:attrName>style.visibility</p:attrName>
                                        </p:attrNameLst>
                                      </p:cBhvr>
                                      <p:to>
                                        <p:strVal val="visible"/>
                                      </p:to>
                                    </p:set>
                                    <p:animEffect transition="in" filter="fade">
                                      <p:cBhvr>
                                        <p:cTn id="38"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E5E4B4-C512-53C0-CFA7-58888D02E626}"/>
              </a:ext>
            </a:extLst>
          </p:cNvPr>
          <p:cNvSpPr>
            <a:spLocks noGrp="1"/>
          </p:cNvSpPr>
          <p:nvPr>
            <p:ph type="title"/>
          </p:nvPr>
        </p:nvSpPr>
        <p:spPr>
          <a:xfrm>
            <a:off x="0" y="3557505"/>
            <a:ext cx="12192000" cy="356400"/>
          </a:xfrm>
        </p:spPr>
        <p:txBody>
          <a:bodyPr/>
          <a:lstStyle/>
          <a:p>
            <a:pPr algn="ctr"/>
            <a:r>
              <a:rPr lang="nl-NL" sz="3600" dirty="0"/>
              <a:t>Deel 2</a:t>
            </a:r>
          </a:p>
        </p:txBody>
      </p:sp>
      <p:sp>
        <p:nvSpPr>
          <p:cNvPr id="4" name="Tijdelijke aanduiding voor datum 3">
            <a:extLst>
              <a:ext uri="{FF2B5EF4-FFF2-40B4-BE49-F238E27FC236}">
                <a16:creationId xmlns:a16="http://schemas.microsoft.com/office/drawing/2014/main" id="{9573B936-7D6A-5334-D902-23D3F0557438}"/>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2334-CDA2-4C92-BC69-DB2580A6CC54}" type="datetime1">
              <a:rPr kumimoji="0" lang="nl-NL" sz="10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09-09-2025</a:t>
            </a:fld>
            <a:endParaRPr kumimoji="0" lang="nl-NL" sz="10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5" name="Tijdelijke aanduiding voor dianummer 4">
            <a:extLst>
              <a:ext uri="{FF2B5EF4-FFF2-40B4-BE49-F238E27FC236}">
                <a16:creationId xmlns:a16="http://schemas.microsoft.com/office/drawing/2014/main" id="{02DAE03D-B505-4881-703E-EFC251250BB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rPr>
              <a:t>| </a:t>
            </a:r>
            <a:fld id="{75858F3E-B417-432D-910B-1B0A8C2DCBA3}" type="slidenum">
              <a:rPr kumimoji="0" lang="nl-NL" sz="1000" b="0" i="0" u="none" strike="noStrike" kern="1200" cap="none" spc="0" normalizeH="0" baseline="0" noProof="0" smtClean="0">
                <a:ln>
                  <a:noFill/>
                </a:ln>
                <a:solidFill>
                  <a:srgbClr val="C7002B"/>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nl-NL" sz="1000" b="0" i="0" u="none" strike="noStrike" kern="1200" cap="none" spc="0" normalizeH="0" baseline="0" noProof="0">
              <a:ln>
                <a:noFill/>
              </a:ln>
              <a:solidFill>
                <a:srgbClr val="C7002B"/>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3965487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638B5651-E255-266A-6A4C-BCFC46CCB588}"/>
              </a:ext>
            </a:extLst>
          </p:cNvPr>
          <p:cNvSpPr>
            <a:spLocks noGrp="1"/>
          </p:cNvSpPr>
          <p:nvPr>
            <p:ph type="dt" sz="half" idx="10"/>
          </p:nvPr>
        </p:nvSpPr>
        <p:spPr/>
        <p:txBody>
          <a:bodyPr/>
          <a:lstStyle/>
          <a:p>
            <a:fld id="{B2222334-CDA2-4C92-BC69-DB2580A6CC54}" type="datetime1">
              <a:rPr lang="nl-NL" smtClean="0"/>
              <a:t>09-09-2025</a:t>
            </a:fld>
            <a:endParaRPr lang="nl-NL"/>
          </a:p>
        </p:txBody>
      </p:sp>
      <p:sp>
        <p:nvSpPr>
          <p:cNvPr id="5" name="Tijdelijke aanduiding voor dianummer 4">
            <a:extLst>
              <a:ext uri="{FF2B5EF4-FFF2-40B4-BE49-F238E27FC236}">
                <a16:creationId xmlns:a16="http://schemas.microsoft.com/office/drawing/2014/main" id="{536DED24-C5B1-ADB9-20D8-4EA7C49BCC7C}"/>
              </a:ext>
            </a:extLst>
          </p:cNvPr>
          <p:cNvSpPr>
            <a:spLocks noGrp="1"/>
          </p:cNvSpPr>
          <p:nvPr>
            <p:ph type="sldNum" sz="quarter" idx="11"/>
          </p:nvPr>
        </p:nvSpPr>
        <p:spPr/>
        <p:txBody>
          <a:bodyPr/>
          <a:lstStyle/>
          <a:p>
            <a:r>
              <a:rPr lang="nl-NL"/>
              <a:t>| </a:t>
            </a:r>
            <a:fld id="{75858F3E-B417-432D-910B-1B0A8C2DCBA3}" type="slidenum">
              <a:rPr lang="nl-NL" smtClean="0"/>
              <a:pPr/>
              <a:t>26</a:t>
            </a:fld>
            <a:endParaRPr lang="nl-NL"/>
          </a:p>
        </p:txBody>
      </p:sp>
      <p:pic>
        <p:nvPicPr>
          <p:cNvPr id="7" name="Afbeelding 6">
            <a:extLst>
              <a:ext uri="{FF2B5EF4-FFF2-40B4-BE49-F238E27FC236}">
                <a16:creationId xmlns:a16="http://schemas.microsoft.com/office/drawing/2014/main" id="{31AAA0F4-9DB6-5AC2-E22B-D0EDB92E4DD0}"/>
              </a:ext>
            </a:extLst>
          </p:cNvPr>
          <p:cNvPicPr>
            <a:picLocks noChangeAspect="1"/>
          </p:cNvPicPr>
          <p:nvPr/>
        </p:nvPicPr>
        <p:blipFill>
          <a:blip r:embed="rId3"/>
          <a:srcRect l="25068" t="29224" r="25775" b="25013"/>
          <a:stretch/>
        </p:blipFill>
        <p:spPr>
          <a:xfrm>
            <a:off x="1763999" y="1248935"/>
            <a:ext cx="7772401" cy="4070197"/>
          </a:xfrm>
          <a:prstGeom prst="rect">
            <a:avLst/>
          </a:prstGeom>
        </p:spPr>
      </p:pic>
      <p:sp>
        <p:nvSpPr>
          <p:cNvPr id="8" name="Titel 1">
            <a:extLst>
              <a:ext uri="{FF2B5EF4-FFF2-40B4-BE49-F238E27FC236}">
                <a16:creationId xmlns:a16="http://schemas.microsoft.com/office/drawing/2014/main" id="{77C75CD5-8C00-9A6D-3B5A-E6A26704FDC2}"/>
              </a:ext>
            </a:extLst>
          </p:cNvPr>
          <p:cNvSpPr>
            <a:spLocks noGrp="1"/>
          </p:cNvSpPr>
          <p:nvPr>
            <p:ph type="title"/>
          </p:nvPr>
        </p:nvSpPr>
        <p:spPr>
          <a:xfrm>
            <a:off x="839208" y="546793"/>
            <a:ext cx="7740000" cy="356400"/>
          </a:xfrm>
        </p:spPr>
        <p:txBody>
          <a:bodyPr/>
          <a:lstStyle/>
          <a:p>
            <a:r>
              <a:rPr lang="nl-NL" dirty="0">
                <a:solidFill>
                  <a:schemeClr val="accent1"/>
                </a:solidFill>
              </a:rPr>
              <a:t>Uitnodiging – inleiding via Forms</a:t>
            </a:r>
          </a:p>
        </p:txBody>
      </p:sp>
    </p:spTree>
    <p:extLst>
      <p:ext uri="{BB962C8B-B14F-4D97-AF65-F5344CB8AC3E}">
        <p14:creationId xmlns:p14="http://schemas.microsoft.com/office/powerpoint/2010/main" val="38337188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95CE8A14-A32B-9B0B-A9D7-A2326F6B701C}"/>
              </a:ext>
            </a:extLst>
          </p:cNvPr>
          <p:cNvSpPr>
            <a:spLocks noGrp="1" noChangeArrowheads="1"/>
          </p:cNvSpPr>
          <p:nvPr>
            <p:ph idx="1"/>
          </p:nvPr>
        </p:nvSpPr>
        <p:spPr bwMode="auto">
          <a:xfrm>
            <a:off x="493679" y="364860"/>
            <a:ext cx="1120464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lang="nl-NL" altLang="nl-NL" sz="2800" b="1" dirty="0">
                <a:solidFill>
                  <a:schemeClr val="accent1"/>
                </a:solidFill>
                <a:latin typeface="+mj-lt"/>
              </a:rPr>
              <a:t>De vragen (1 van 2) </a:t>
            </a:r>
            <a:r>
              <a:rPr kumimoji="0" lang="nl-NL" altLang="nl-NL" sz="2800" b="1" i="0" u="none" strike="noStrike" cap="none" normalizeH="0" baseline="0" dirty="0">
                <a:ln>
                  <a:noFill/>
                </a:ln>
                <a:solidFill>
                  <a:schemeClr val="accent1"/>
                </a:solidFill>
                <a:effectLst/>
                <a:latin typeface="+mj-lt"/>
              </a:rPr>
              <a:t>:</a:t>
            </a:r>
            <a:endParaRPr kumimoji="0" lang="nl-NL" altLang="nl-NL" sz="1600" b="1" i="0" u="none" strike="noStrike" cap="none" normalizeH="0" baseline="0" dirty="0">
              <a:ln>
                <a:noFill/>
              </a:ln>
              <a:solidFill>
                <a:schemeClr val="tx1"/>
              </a:solidFill>
              <a:effectLst/>
              <a:latin typeface="Arial" panose="020B0604020202020204" pitchFamily="34" charset="0"/>
            </a:endParaRPr>
          </a:p>
        </p:txBody>
      </p:sp>
      <p:sp>
        <p:nvSpPr>
          <p:cNvPr id="2" name="Tekstvak 1">
            <a:extLst>
              <a:ext uri="{FF2B5EF4-FFF2-40B4-BE49-F238E27FC236}">
                <a16:creationId xmlns:a16="http://schemas.microsoft.com/office/drawing/2014/main" id="{D9E4FE94-FB70-64B9-05A7-1692713B5D7A}"/>
              </a:ext>
            </a:extLst>
          </p:cNvPr>
          <p:cNvSpPr txBox="1"/>
          <p:nvPr/>
        </p:nvSpPr>
        <p:spPr>
          <a:xfrm>
            <a:off x="493679" y="1243786"/>
            <a:ext cx="10906584" cy="4370427"/>
          </a:xfrm>
          <a:prstGeom prst="rect">
            <a:avLst/>
          </a:prstGeom>
          <a:noFill/>
        </p:spPr>
        <p:txBody>
          <a:bodyPr wrap="square" rtlCol="0">
            <a:spAutoFit/>
          </a:bodyPr>
          <a:lstStyle/>
          <a:p>
            <a:pPr marR="0" lvl="0" algn="l" defTabSz="914400" rtl="0" eaLnBrk="0" fontAlgn="base" latinLnBrk="0" hangingPunct="0">
              <a:lnSpc>
                <a:spcPct val="100000"/>
              </a:lnSpc>
              <a:spcBef>
                <a:spcPct val="0"/>
              </a:spcBef>
              <a:spcAft>
                <a:spcPct val="0"/>
              </a:spcAft>
              <a:buClrTx/>
              <a:buSzTx/>
              <a:tabLst/>
            </a:pPr>
            <a:r>
              <a:rPr kumimoji="0" lang="nl-NL" altLang="nl-NL" sz="2000" b="1" i="0" u="none" strike="noStrike" cap="none" normalizeH="0" baseline="0" dirty="0">
                <a:ln>
                  <a:noFill/>
                </a:ln>
                <a:solidFill>
                  <a:schemeClr val="tx1"/>
                </a:solidFill>
                <a:effectLst/>
                <a:latin typeface="Arial" panose="020B0604020202020204" pitchFamily="34" charset="0"/>
              </a:rPr>
              <a:t>Zes algemene stellingen: </a:t>
            </a:r>
          </a:p>
          <a:p>
            <a:pPr marR="0" lvl="0" algn="l" defTabSz="914400" rtl="0" eaLnBrk="0" fontAlgn="base" latinLnBrk="0" hangingPunct="0">
              <a:lnSpc>
                <a:spcPct val="100000"/>
              </a:lnSpc>
              <a:spcBef>
                <a:spcPct val="0"/>
              </a:spcBef>
              <a:spcAft>
                <a:spcPct val="0"/>
              </a:spcAft>
              <a:buClrTx/>
              <a:buSzTx/>
              <a:tabLst/>
            </a:pPr>
            <a:endParaRPr lang="nl-NL" altLang="nl-NL" sz="2000"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nl-NL" altLang="nl-NL" sz="2000" i="0" u="none" strike="noStrike" cap="none" normalizeH="0" baseline="0" dirty="0">
                <a:ln>
                  <a:noFill/>
                </a:ln>
                <a:solidFill>
                  <a:schemeClr val="tx1"/>
                </a:solidFill>
                <a:effectLst/>
                <a:latin typeface="Arial" panose="020B0604020202020204" pitchFamily="34" charset="0"/>
              </a:rPr>
              <a:t>1. Ik vind het “inbedden” van Brede Welvaart in onze opleiding heel belangrijk.</a:t>
            </a:r>
          </a:p>
          <a:p>
            <a:pPr marR="0" lvl="0" algn="l" defTabSz="914400" rtl="0" eaLnBrk="0" fontAlgn="base" latinLnBrk="0" hangingPunct="0">
              <a:lnSpc>
                <a:spcPct val="100000"/>
              </a:lnSpc>
              <a:spcBef>
                <a:spcPct val="0"/>
              </a:spcBef>
              <a:spcAft>
                <a:spcPct val="0"/>
              </a:spcAft>
              <a:buClrTx/>
              <a:buSzTx/>
              <a:tabLst/>
            </a:pPr>
            <a:r>
              <a:rPr lang="nl-NL" altLang="nl-NL" sz="2000" dirty="0">
                <a:latin typeface="Arial" panose="020B0604020202020204" pitchFamily="34" charset="0"/>
              </a:rPr>
              <a:t>2. We </a:t>
            </a:r>
            <a:r>
              <a:rPr kumimoji="0" lang="nl-NL" altLang="nl-NL" sz="2000" i="0" u="none" strike="noStrike" cap="none" normalizeH="0" baseline="0" dirty="0">
                <a:ln>
                  <a:noFill/>
                </a:ln>
                <a:solidFill>
                  <a:schemeClr val="tx1"/>
                </a:solidFill>
                <a:effectLst/>
                <a:latin typeface="Arial" panose="020B0604020202020204" pitchFamily="34" charset="0"/>
              </a:rPr>
              <a:t>hebben Brede Welvaart tot nu toe goed kunnen inbedden in onze opleiding.</a:t>
            </a:r>
          </a:p>
          <a:p>
            <a:pPr marR="0" lvl="0" algn="l" defTabSz="914400" rtl="0" eaLnBrk="0" fontAlgn="base" latinLnBrk="0" hangingPunct="0">
              <a:lnSpc>
                <a:spcPct val="100000"/>
              </a:lnSpc>
              <a:spcBef>
                <a:spcPct val="0"/>
              </a:spcBef>
              <a:spcAft>
                <a:spcPct val="0"/>
              </a:spcAft>
              <a:buClrTx/>
              <a:buSzTx/>
              <a:tabLst/>
            </a:pPr>
            <a:r>
              <a:rPr lang="nl-NL" altLang="nl-NL" sz="2000" dirty="0">
                <a:latin typeface="Arial" panose="020B0604020202020204" pitchFamily="34" charset="0"/>
              </a:rPr>
              <a:t>3. Het </a:t>
            </a:r>
            <a:r>
              <a:rPr kumimoji="0" lang="nl-NL" altLang="nl-NL" sz="2000" i="0" u="none" strike="noStrike" cap="none" normalizeH="0" baseline="0" dirty="0">
                <a:ln>
                  <a:noFill/>
                </a:ln>
                <a:solidFill>
                  <a:schemeClr val="tx1"/>
                </a:solidFill>
                <a:effectLst/>
                <a:latin typeface="Arial" panose="020B0604020202020204" pitchFamily="34" charset="0"/>
              </a:rPr>
              <a:t>is nodig om met het team een gezamenlijke, eenduidige positie in te nemen over Brede Welvaart, bijvoorbeeld m.b.t. de term die we gaan gebruiken (de inhoud) en de wijze waarop we het gaan uitdragen (de toon).</a:t>
            </a:r>
          </a:p>
          <a:p>
            <a:pPr marR="0" lvl="0" algn="l" defTabSz="914400" rtl="0" eaLnBrk="0" fontAlgn="base" latinLnBrk="0" hangingPunct="0">
              <a:lnSpc>
                <a:spcPct val="100000"/>
              </a:lnSpc>
              <a:spcBef>
                <a:spcPct val="0"/>
              </a:spcBef>
              <a:spcAft>
                <a:spcPct val="0"/>
              </a:spcAft>
              <a:buClrTx/>
              <a:buSzTx/>
              <a:tabLst/>
            </a:pPr>
            <a:r>
              <a:rPr lang="nl-NL" altLang="nl-NL" sz="2000" dirty="0">
                <a:latin typeface="Arial" panose="020B0604020202020204" pitchFamily="34" charset="0"/>
              </a:rPr>
              <a:t>4. H</a:t>
            </a:r>
            <a:r>
              <a:rPr kumimoji="0" lang="nl-NL" altLang="nl-NL" sz="2000" i="0" u="none" strike="noStrike" cap="none" normalizeH="0" baseline="0" dirty="0">
                <a:ln>
                  <a:noFill/>
                </a:ln>
                <a:solidFill>
                  <a:schemeClr val="tx1"/>
                </a:solidFill>
                <a:effectLst/>
                <a:latin typeface="Arial" panose="020B0604020202020204" pitchFamily="34" charset="0"/>
              </a:rPr>
              <a:t>oe moeilijk of makkelijk is het om met het team een gezamenlijke, eenduidige positie in te nemen over Brede Welvaart? </a:t>
            </a:r>
          </a:p>
          <a:p>
            <a:pPr marR="0" lvl="0" algn="l" defTabSz="914400" rtl="0" eaLnBrk="0" fontAlgn="base" latinLnBrk="0" hangingPunct="0">
              <a:lnSpc>
                <a:spcPct val="100000"/>
              </a:lnSpc>
              <a:spcBef>
                <a:spcPct val="0"/>
              </a:spcBef>
              <a:spcAft>
                <a:spcPct val="0"/>
              </a:spcAft>
              <a:buClrTx/>
              <a:buSzTx/>
              <a:tabLst/>
            </a:pPr>
            <a:r>
              <a:rPr lang="nl-NL" altLang="nl-NL" sz="2000" dirty="0">
                <a:latin typeface="Arial" panose="020B0604020202020204" pitchFamily="34" charset="0"/>
              </a:rPr>
              <a:t>5. De </a:t>
            </a:r>
            <a:r>
              <a:rPr kumimoji="0" lang="nl-NL" altLang="nl-NL" sz="2000" i="0" u="none" strike="noStrike" cap="none" normalizeH="0" baseline="0" dirty="0">
                <a:ln>
                  <a:noFill/>
                </a:ln>
                <a:solidFill>
                  <a:schemeClr val="tx1"/>
                </a:solidFill>
                <a:effectLst/>
                <a:latin typeface="Arial" panose="020B0604020202020204" pitchFamily="34" charset="0"/>
              </a:rPr>
              <a:t>reacties van studenten op het thema duurzaamheid in brede zin binnen onze opleiding zijn .... (van zeer positief tot zeer negatief)</a:t>
            </a:r>
          </a:p>
          <a:p>
            <a:pPr marR="0" lvl="0" algn="l" defTabSz="914400" rtl="0" eaLnBrk="0" fontAlgn="base" latinLnBrk="0" hangingPunct="0">
              <a:lnSpc>
                <a:spcPct val="100000"/>
              </a:lnSpc>
              <a:spcBef>
                <a:spcPct val="0"/>
              </a:spcBef>
              <a:spcAft>
                <a:spcPct val="0"/>
              </a:spcAft>
              <a:buClrTx/>
              <a:buSzTx/>
              <a:tabLst/>
            </a:pPr>
            <a:r>
              <a:rPr lang="nl-NL" altLang="nl-NL" sz="2000" dirty="0">
                <a:latin typeface="Arial" panose="020B0604020202020204" pitchFamily="34" charset="0"/>
              </a:rPr>
              <a:t>6. Ik </a:t>
            </a:r>
            <a:r>
              <a:rPr kumimoji="0" lang="nl-NL" altLang="nl-NL" sz="2000" i="0" u="none" strike="noStrike" cap="none" normalizeH="0" baseline="0" dirty="0">
                <a:ln>
                  <a:noFill/>
                </a:ln>
                <a:solidFill>
                  <a:schemeClr val="tx1"/>
                </a:solidFill>
                <a:effectLst/>
                <a:latin typeface="Arial" panose="020B0604020202020204" pitchFamily="34" charset="0"/>
              </a:rPr>
              <a:t>merk dat we niet alleen in onze (team)meetings maar ook in de lessen verschillend met Brede Welvaart omgaan.</a:t>
            </a:r>
          </a:p>
          <a:p>
            <a:pPr marL="0" marR="0" lvl="0" indent="0" algn="l" defTabSz="914400" rtl="0" eaLnBrk="0" fontAlgn="base" latinLnBrk="0" hangingPunct="0">
              <a:lnSpc>
                <a:spcPct val="100000"/>
              </a:lnSpc>
              <a:spcBef>
                <a:spcPct val="0"/>
              </a:spcBef>
              <a:spcAft>
                <a:spcPct val="0"/>
              </a:spcAft>
              <a:buClrTx/>
              <a:buSzTx/>
              <a:buNone/>
              <a:tabLst/>
            </a:pPr>
            <a:endParaRPr lang="nl-NL" dirty="0"/>
          </a:p>
        </p:txBody>
      </p:sp>
    </p:spTree>
    <p:extLst>
      <p:ext uri="{BB962C8B-B14F-4D97-AF65-F5344CB8AC3E}">
        <p14:creationId xmlns:p14="http://schemas.microsoft.com/office/powerpoint/2010/main" val="40705493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95CE8A14-A32B-9B0B-A9D7-A2326F6B701C}"/>
              </a:ext>
            </a:extLst>
          </p:cNvPr>
          <p:cNvSpPr>
            <a:spLocks noGrp="1" noChangeArrowheads="1"/>
          </p:cNvSpPr>
          <p:nvPr>
            <p:ph idx="1"/>
          </p:nvPr>
        </p:nvSpPr>
        <p:spPr bwMode="auto">
          <a:xfrm>
            <a:off x="493679" y="364860"/>
            <a:ext cx="1120464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lang="nl-NL" altLang="nl-NL" sz="2800" b="1" dirty="0">
                <a:solidFill>
                  <a:schemeClr val="accent1"/>
                </a:solidFill>
                <a:latin typeface="+mj-lt"/>
              </a:rPr>
              <a:t>De vragen (2 van 2)</a:t>
            </a:r>
            <a:r>
              <a:rPr kumimoji="0" lang="nl-NL" altLang="nl-NL" sz="2800" b="1" i="0" u="none" strike="noStrike" cap="none" normalizeH="0" baseline="0" dirty="0">
                <a:ln>
                  <a:noFill/>
                </a:ln>
                <a:solidFill>
                  <a:schemeClr val="accent1"/>
                </a:solidFill>
                <a:effectLst/>
                <a:latin typeface="+mj-lt"/>
              </a:rPr>
              <a:t>:</a:t>
            </a:r>
            <a:endParaRPr kumimoji="0" lang="nl-NL" altLang="nl-NL" sz="1600" b="1" i="0" u="none" strike="noStrike" cap="none" normalizeH="0" baseline="0" dirty="0">
              <a:ln>
                <a:noFill/>
              </a:ln>
              <a:solidFill>
                <a:schemeClr val="tx1"/>
              </a:solidFill>
              <a:effectLst/>
              <a:latin typeface="Arial" panose="020B0604020202020204" pitchFamily="34" charset="0"/>
            </a:endParaRPr>
          </a:p>
        </p:txBody>
      </p:sp>
      <p:sp>
        <p:nvSpPr>
          <p:cNvPr id="2" name="Tekstvak 1">
            <a:extLst>
              <a:ext uri="{FF2B5EF4-FFF2-40B4-BE49-F238E27FC236}">
                <a16:creationId xmlns:a16="http://schemas.microsoft.com/office/drawing/2014/main" id="{D9E4FE94-FB70-64B9-05A7-1692713B5D7A}"/>
              </a:ext>
            </a:extLst>
          </p:cNvPr>
          <p:cNvSpPr txBox="1"/>
          <p:nvPr/>
        </p:nvSpPr>
        <p:spPr>
          <a:xfrm>
            <a:off x="493679" y="1293542"/>
            <a:ext cx="10906584" cy="470898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nl-NL" altLang="nl-NL"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Vier suggesties die zouden kunnen helpen om de omslag naar Brede Welvaart beter te kunnen maken: </a:t>
            </a:r>
          </a:p>
          <a:p>
            <a:pPr marR="0" lvl="0" algn="l" defTabSz="914400" rtl="0" eaLnBrk="0" fontAlgn="base" latinLnBrk="0" hangingPunct="0">
              <a:lnSpc>
                <a:spcPct val="100000"/>
              </a:lnSpc>
              <a:spcBef>
                <a:spcPct val="0"/>
              </a:spcBef>
              <a:spcAft>
                <a:spcPct val="0"/>
              </a:spcAft>
              <a:buClrTx/>
              <a:buSzTx/>
              <a:tabLst/>
            </a:pPr>
            <a:endParaRPr lang="nl-NL" altLang="nl-NL" sz="2000" dirty="0">
              <a:latin typeface="Arial" panose="020B0604020202020204" pitchFamily="34" charset="0"/>
              <a:cs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lang="nl-NL" altLang="nl-NL" sz="2000" dirty="0">
                <a:latin typeface="Arial" panose="020B0604020202020204" pitchFamily="34" charset="0"/>
                <a:cs typeface="Arial" panose="020B0604020202020204" pitchFamily="34" charset="0"/>
              </a:rPr>
              <a:t>7. Het verplichten van studenten om, bijv. via de beoordelingscriteria, Brede Welvaart te implementeren werkt goed.</a:t>
            </a:r>
          </a:p>
          <a:p>
            <a:pPr marR="0" lvl="0" algn="l" defTabSz="914400" rtl="0" eaLnBrk="0" fontAlgn="base" latinLnBrk="0" hangingPunct="0">
              <a:lnSpc>
                <a:spcPct val="100000"/>
              </a:lnSpc>
              <a:spcBef>
                <a:spcPct val="0"/>
              </a:spcBef>
              <a:spcAft>
                <a:spcPct val="0"/>
              </a:spcAft>
              <a:buClrTx/>
              <a:buSzTx/>
              <a:tabLst/>
            </a:pPr>
            <a:r>
              <a:rPr lang="nl-NL" altLang="nl-NL" sz="2000" dirty="0">
                <a:latin typeface="Arial" panose="020B0604020202020204" pitchFamily="34" charset="0"/>
                <a:cs typeface="Arial" panose="020B0604020202020204" pitchFamily="34" charset="0"/>
              </a:rPr>
              <a:t>8. Ik </a:t>
            </a:r>
            <a:r>
              <a:rPr kumimoji="0" lang="nl-NL" altLang="nl-NL" sz="2000" i="0" u="none" strike="noStrike" cap="none" normalizeH="0" baseline="0" dirty="0">
                <a:ln>
                  <a:noFill/>
                </a:ln>
                <a:solidFill>
                  <a:schemeClr val="tx1"/>
                </a:solidFill>
                <a:effectLst/>
                <a:latin typeface="Arial" panose="020B0604020202020204" pitchFamily="34" charset="0"/>
                <a:cs typeface="Arial" panose="020B0604020202020204" pitchFamily="34" charset="0"/>
              </a:rPr>
              <a:t>heb meer tijd nodig om mijn kennis over Brede Welvaart te vergroten </a:t>
            </a:r>
          </a:p>
          <a:p>
            <a:pPr marR="0" lvl="0" algn="l" defTabSz="914400" rtl="0" eaLnBrk="0" fontAlgn="base" latinLnBrk="0" hangingPunct="0">
              <a:lnSpc>
                <a:spcPct val="100000"/>
              </a:lnSpc>
              <a:spcBef>
                <a:spcPct val="0"/>
              </a:spcBef>
              <a:spcAft>
                <a:spcPct val="0"/>
              </a:spcAft>
              <a:buClrTx/>
              <a:buSzTx/>
              <a:tabLst/>
            </a:pPr>
            <a:r>
              <a:rPr lang="nl-NL" altLang="nl-NL" sz="2000" dirty="0">
                <a:latin typeface="Arial" panose="020B0604020202020204" pitchFamily="34" charset="0"/>
                <a:cs typeface="Arial" panose="020B0604020202020204" pitchFamily="34" charset="0"/>
              </a:rPr>
              <a:t>9. Door ons meer te verdiepen in de didactiek kunnen we studenten gemakkelijker meenemen in Brede Welvaart. </a:t>
            </a:r>
          </a:p>
          <a:p>
            <a:pPr marR="0" lvl="0" algn="l" defTabSz="914400" rtl="0" eaLnBrk="0" fontAlgn="base" latinLnBrk="0" hangingPunct="0">
              <a:lnSpc>
                <a:spcPct val="100000"/>
              </a:lnSpc>
              <a:spcBef>
                <a:spcPct val="0"/>
              </a:spcBef>
              <a:spcAft>
                <a:spcPct val="0"/>
              </a:spcAft>
              <a:buClrTx/>
              <a:buSzTx/>
              <a:tabLst/>
            </a:pPr>
            <a:r>
              <a:rPr lang="nl-NL" altLang="nl-NL" sz="2000" dirty="0">
                <a:latin typeface="Arial" panose="020B0604020202020204" pitchFamily="34" charset="0"/>
                <a:cs typeface="Arial" panose="020B0604020202020204" pitchFamily="34" charset="0"/>
              </a:rPr>
              <a:t>10. Het </a:t>
            </a:r>
            <a:r>
              <a:rPr kumimoji="0" lang="nl-NL" altLang="nl-NL" sz="2000" i="0" u="none" strike="noStrike" cap="none" normalizeH="0" baseline="0" dirty="0">
                <a:ln>
                  <a:noFill/>
                </a:ln>
                <a:solidFill>
                  <a:schemeClr val="tx1"/>
                </a:solidFill>
                <a:effectLst/>
                <a:latin typeface="Arial" panose="020B0604020202020204" pitchFamily="34" charset="0"/>
                <a:cs typeface="Arial" panose="020B0604020202020204" pitchFamily="34" charset="0"/>
              </a:rPr>
              <a:t>gaat ons helpen als we het vlammetje m.b.t. Brede Welvaart aanwakkeren bij PPO.</a:t>
            </a:r>
          </a:p>
          <a:p>
            <a:pPr marL="0" marR="0" lvl="0" indent="0" algn="l" defTabSz="914400" rtl="0" eaLnBrk="0" fontAlgn="base" latinLnBrk="0" hangingPunct="0">
              <a:lnSpc>
                <a:spcPct val="100000"/>
              </a:lnSpc>
              <a:spcBef>
                <a:spcPct val="0"/>
              </a:spcBef>
              <a:spcAft>
                <a:spcPct val="0"/>
              </a:spcAft>
              <a:buClrTx/>
              <a:buSzTx/>
              <a:buNone/>
              <a:tabLst/>
            </a:pPr>
            <a:endParaRPr kumimoji="0" lang="nl-NL" altLang="nl-NL" sz="200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nl-NL" altLang="nl-NL" sz="2000" b="1" i="0" strike="noStrike" cap="none" normalizeH="0" baseline="0" dirty="0">
                <a:ln>
                  <a:noFill/>
                </a:ln>
                <a:solidFill>
                  <a:schemeClr val="tx1"/>
                </a:solidFill>
                <a:effectLst/>
                <a:latin typeface="Arial" panose="020B0604020202020204" pitchFamily="34" charset="0"/>
                <a:cs typeface="Arial" panose="020B0604020202020204" pitchFamily="34" charset="0"/>
              </a:rPr>
              <a:t>Twee open vragen: </a:t>
            </a:r>
          </a:p>
          <a:p>
            <a:pPr marL="0" marR="0" lvl="0" indent="0" algn="l" defTabSz="914400" rtl="0" eaLnBrk="0" fontAlgn="base" latinLnBrk="0" hangingPunct="0">
              <a:lnSpc>
                <a:spcPct val="100000"/>
              </a:lnSpc>
              <a:spcBef>
                <a:spcPct val="0"/>
              </a:spcBef>
              <a:spcAft>
                <a:spcPct val="0"/>
              </a:spcAft>
              <a:buClrTx/>
              <a:buSzTx/>
              <a:buNone/>
              <a:tabLst/>
            </a:pPr>
            <a:endParaRPr kumimoji="0" lang="nl-NL" altLang="nl-NL" sz="2000" i="0"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lang="nl-NL" altLang="nl-NL" sz="2000" dirty="0">
                <a:latin typeface="Arial" panose="020B0604020202020204" pitchFamily="34" charset="0"/>
                <a:cs typeface="Arial" panose="020B0604020202020204" pitchFamily="34" charset="0"/>
              </a:rPr>
              <a:t>11. Welke andere stappen zouden we volgens jou nog kunnen zetten om Brede Welvaart beter in de opleiding te krijgen?</a:t>
            </a:r>
          </a:p>
          <a:p>
            <a:pPr marR="0" lvl="0" algn="l" defTabSz="914400" rtl="0" eaLnBrk="0" fontAlgn="base" latinLnBrk="0" hangingPunct="0">
              <a:lnSpc>
                <a:spcPct val="100000"/>
              </a:lnSpc>
              <a:spcBef>
                <a:spcPct val="0"/>
              </a:spcBef>
              <a:spcAft>
                <a:spcPct val="0"/>
              </a:spcAft>
              <a:buClrTx/>
              <a:buSzTx/>
              <a:tabLst/>
            </a:pPr>
            <a:r>
              <a:rPr kumimoji="0" lang="nl-NL" altLang="nl-NL" sz="2000" i="0" u="none" strike="noStrike" cap="none" normalizeH="0" baseline="0" dirty="0">
                <a:ln>
                  <a:noFill/>
                </a:ln>
                <a:solidFill>
                  <a:schemeClr val="tx1"/>
                </a:solidFill>
                <a:effectLst/>
                <a:latin typeface="Arial" panose="020B0604020202020204" pitchFamily="34" charset="0"/>
                <a:cs typeface="Arial" panose="020B0604020202020204" pitchFamily="34" charset="0"/>
              </a:rPr>
              <a:t>12. W</a:t>
            </a:r>
            <a:r>
              <a:rPr lang="nl-NL" sz="2000" dirty="0">
                <a:latin typeface="Arial" panose="020B0604020202020204" pitchFamily="34" charset="0"/>
                <a:cs typeface="Arial" panose="020B0604020202020204" pitchFamily="34" charset="0"/>
              </a:rPr>
              <a:t>at wil je verder nog kwijt? </a:t>
            </a:r>
          </a:p>
        </p:txBody>
      </p:sp>
    </p:spTree>
    <p:extLst>
      <p:ext uri="{BB962C8B-B14F-4D97-AF65-F5344CB8AC3E}">
        <p14:creationId xmlns:p14="http://schemas.microsoft.com/office/powerpoint/2010/main" val="35981498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95CE8A14-A32B-9B0B-A9D7-A2326F6B701C}"/>
              </a:ext>
            </a:extLst>
          </p:cNvPr>
          <p:cNvSpPr>
            <a:spLocks noGrp="1" noChangeArrowheads="1"/>
          </p:cNvSpPr>
          <p:nvPr>
            <p:ph idx="1"/>
          </p:nvPr>
        </p:nvSpPr>
        <p:spPr bwMode="auto">
          <a:xfrm>
            <a:off x="423746" y="649381"/>
            <a:ext cx="11274575" cy="538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nl-NL" altLang="nl-NL" sz="2800" b="1" i="0" u="none" strike="noStrike" cap="none" normalizeH="0" baseline="0" dirty="0">
                <a:ln>
                  <a:noFill/>
                </a:ln>
                <a:solidFill>
                  <a:schemeClr val="accent1"/>
                </a:solidFill>
                <a:effectLst/>
                <a:latin typeface="+mj-lt"/>
              </a:rPr>
              <a:t>Gebruikte schaal bij de meeste vragen:</a:t>
            </a:r>
          </a:p>
          <a:p>
            <a:pPr marL="0" marR="0" lvl="0" indent="0" algn="l" defTabSz="914400" rtl="0" eaLnBrk="0" fontAlgn="base" latinLnBrk="0" hangingPunct="0">
              <a:lnSpc>
                <a:spcPct val="100000"/>
              </a:lnSpc>
              <a:spcBef>
                <a:spcPct val="0"/>
              </a:spcBef>
              <a:spcAft>
                <a:spcPct val="0"/>
              </a:spcAft>
              <a:buClrTx/>
              <a:buSzTx/>
              <a:buNone/>
              <a:tabLst/>
            </a:pPr>
            <a:endParaRPr kumimoji="0" lang="nl-NL" altLang="nl-NL" sz="2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nl-NL" altLang="nl-NL" sz="1600" b="1" i="0" u="none" strike="noStrike" cap="none" normalizeH="0" baseline="0" dirty="0">
                <a:ln>
                  <a:noFill/>
                </a:ln>
                <a:solidFill>
                  <a:schemeClr val="tx1"/>
                </a:solidFill>
                <a:effectLst/>
                <a:latin typeface="Arial" panose="020B0604020202020204" pitchFamily="34" charset="0"/>
              </a:rPr>
              <a:t>1 Volledig mee oneens</a:t>
            </a:r>
            <a:r>
              <a:rPr kumimoji="0" lang="nl-NL" altLang="nl-NL" sz="1600" b="0" i="0" u="none" strike="noStrike" cap="none" normalizeH="0" baseline="0" dirty="0">
                <a:ln>
                  <a:noFill/>
                </a:ln>
                <a:solidFill>
                  <a:schemeClr val="tx1"/>
                </a:solidFill>
                <a:effectLst/>
                <a:latin typeface="Arial" panose="020B0604020202020204" pitchFamily="34" charset="0"/>
              </a:rPr>
              <a:t>: Je bent het absoluut niet eens met de stelling of bewering. Je vindt deze volledig onjuist of ongegrond.</a:t>
            </a:r>
          </a:p>
          <a:p>
            <a:pPr marL="0" marR="0" lvl="0" indent="0" algn="l" defTabSz="914400" rtl="0" eaLnBrk="0" fontAlgn="base" latinLnBrk="0" hangingPunct="0">
              <a:lnSpc>
                <a:spcPct val="100000"/>
              </a:lnSpc>
              <a:spcBef>
                <a:spcPct val="0"/>
              </a:spcBef>
              <a:spcAft>
                <a:spcPct val="0"/>
              </a:spcAft>
              <a:buClrTx/>
              <a:buSzTx/>
              <a:buNone/>
              <a:tabLst/>
            </a:pPr>
            <a:r>
              <a:rPr kumimoji="0" lang="nl-NL" altLang="nl-NL" sz="1600" b="1" i="0" u="none" strike="noStrike" cap="none" normalizeH="0" baseline="0" dirty="0">
                <a:ln>
                  <a:noFill/>
                </a:ln>
                <a:solidFill>
                  <a:schemeClr val="tx1"/>
                </a:solidFill>
                <a:effectLst/>
                <a:latin typeface="Arial" panose="020B0604020202020204" pitchFamily="34" charset="0"/>
              </a:rPr>
              <a:t>2 Zeer mee oneens</a:t>
            </a:r>
            <a:r>
              <a:rPr kumimoji="0" lang="nl-NL" altLang="nl-NL" sz="1600" b="0" i="0" u="none" strike="noStrike" cap="none" normalizeH="0" baseline="0" dirty="0">
                <a:ln>
                  <a:noFill/>
                </a:ln>
                <a:solidFill>
                  <a:schemeClr val="tx1"/>
                </a:solidFill>
                <a:effectLst/>
                <a:latin typeface="Arial" panose="020B0604020202020204" pitchFamily="34" charset="0"/>
              </a:rPr>
              <a:t>: Je bent het grotendeels oneens met de stelling, met slechts enkele zeer kleine aspecten die misschien waar kunnen zijn.</a:t>
            </a:r>
          </a:p>
          <a:p>
            <a:pPr marL="0" marR="0" lvl="0" indent="0" algn="l" defTabSz="914400" rtl="0" eaLnBrk="0" fontAlgn="base" latinLnBrk="0" hangingPunct="0">
              <a:lnSpc>
                <a:spcPct val="100000"/>
              </a:lnSpc>
              <a:spcBef>
                <a:spcPct val="0"/>
              </a:spcBef>
              <a:spcAft>
                <a:spcPct val="0"/>
              </a:spcAft>
              <a:buClrTx/>
              <a:buSzTx/>
              <a:buNone/>
              <a:tabLst/>
            </a:pPr>
            <a:r>
              <a:rPr kumimoji="0" lang="nl-NL" altLang="nl-NL" sz="1600" b="1" i="0" u="none" strike="noStrike" cap="none" normalizeH="0" baseline="0" dirty="0">
                <a:ln>
                  <a:noFill/>
                </a:ln>
                <a:solidFill>
                  <a:schemeClr val="tx1"/>
                </a:solidFill>
                <a:effectLst/>
                <a:latin typeface="Arial" panose="020B0604020202020204" pitchFamily="34" charset="0"/>
              </a:rPr>
              <a:t>3 Mee oneens</a:t>
            </a:r>
            <a:r>
              <a:rPr kumimoji="0" lang="nl-NL" altLang="nl-NL" sz="1600" b="0" i="0" u="none" strike="noStrike" cap="none" normalizeH="0" baseline="0" dirty="0">
                <a:ln>
                  <a:noFill/>
                </a:ln>
                <a:solidFill>
                  <a:schemeClr val="tx1"/>
                </a:solidFill>
                <a:effectLst/>
                <a:latin typeface="Arial" panose="020B0604020202020204" pitchFamily="34" charset="0"/>
              </a:rPr>
              <a:t>: Je bent het overwegend oneens met de stelling, maar er zijn enkele punten die enige waarheid bevatten.</a:t>
            </a:r>
          </a:p>
          <a:p>
            <a:pPr marL="0" marR="0" lvl="0" indent="0" algn="l" defTabSz="914400" rtl="0" eaLnBrk="0" fontAlgn="base" latinLnBrk="0" hangingPunct="0">
              <a:lnSpc>
                <a:spcPct val="100000"/>
              </a:lnSpc>
              <a:spcBef>
                <a:spcPct val="0"/>
              </a:spcBef>
              <a:spcAft>
                <a:spcPct val="0"/>
              </a:spcAft>
              <a:buClrTx/>
              <a:buSzTx/>
              <a:buNone/>
              <a:tabLst/>
            </a:pPr>
            <a:r>
              <a:rPr kumimoji="0" lang="nl-NL" altLang="nl-NL" sz="1600" b="1" i="0" u="none" strike="noStrike" cap="none" normalizeH="0" baseline="0" dirty="0">
                <a:ln>
                  <a:noFill/>
                </a:ln>
                <a:solidFill>
                  <a:schemeClr val="tx1"/>
                </a:solidFill>
                <a:effectLst/>
                <a:latin typeface="Arial" panose="020B0604020202020204" pitchFamily="34" charset="0"/>
              </a:rPr>
              <a:t>4 Eerder mee oneens</a:t>
            </a:r>
            <a:r>
              <a:rPr kumimoji="0" lang="nl-NL" altLang="nl-NL" sz="1600" b="0" i="0" u="none" strike="noStrike" cap="none" normalizeH="0" baseline="0" dirty="0">
                <a:ln>
                  <a:noFill/>
                </a:ln>
                <a:solidFill>
                  <a:schemeClr val="tx1"/>
                </a:solidFill>
                <a:effectLst/>
                <a:latin typeface="Arial" panose="020B0604020202020204" pitchFamily="34" charset="0"/>
              </a:rPr>
              <a:t>: Je bent het voornamelijk oneens met de stelling, maar je erkent dat er meerdere punten van waarheid of geldigheid in zitten.</a:t>
            </a:r>
          </a:p>
          <a:p>
            <a:pPr marL="0" marR="0" lvl="0" indent="0" algn="l" defTabSz="914400" rtl="0" eaLnBrk="0" fontAlgn="base" latinLnBrk="0" hangingPunct="0">
              <a:lnSpc>
                <a:spcPct val="100000"/>
              </a:lnSpc>
              <a:spcBef>
                <a:spcPct val="0"/>
              </a:spcBef>
              <a:spcAft>
                <a:spcPct val="0"/>
              </a:spcAft>
              <a:buClrTx/>
              <a:buSzTx/>
              <a:buNone/>
              <a:tabLst/>
            </a:pPr>
            <a:r>
              <a:rPr kumimoji="0" lang="nl-NL" altLang="nl-NL" sz="1600" b="1" i="0" u="none" strike="noStrike" cap="none" normalizeH="0" baseline="0" dirty="0">
                <a:ln>
                  <a:noFill/>
                </a:ln>
                <a:solidFill>
                  <a:schemeClr val="tx1"/>
                </a:solidFill>
                <a:effectLst/>
                <a:latin typeface="Arial" panose="020B0604020202020204" pitchFamily="34" charset="0"/>
              </a:rPr>
              <a:t>5 Neutraal</a:t>
            </a:r>
            <a:r>
              <a:rPr kumimoji="0" lang="nl-NL" altLang="nl-NL" sz="1600" b="0" i="0" u="none" strike="noStrike" cap="none" normalizeH="0" baseline="0" dirty="0">
                <a:ln>
                  <a:noFill/>
                </a:ln>
                <a:solidFill>
                  <a:schemeClr val="tx1"/>
                </a:solidFill>
                <a:effectLst/>
                <a:latin typeface="Arial" panose="020B0604020202020204" pitchFamily="34" charset="0"/>
              </a:rPr>
              <a:t>: Je hebt geen sterke mening of overtuiging over de stelling. Je ziet zowel positieve als negatieve aspecten, zonder duidelijke voorkeur.</a:t>
            </a:r>
          </a:p>
          <a:p>
            <a:pPr marL="0" marR="0" lvl="0" indent="0" algn="l" defTabSz="914400" rtl="0" eaLnBrk="0" fontAlgn="base" latinLnBrk="0" hangingPunct="0">
              <a:lnSpc>
                <a:spcPct val="100000"/>
              </a:lnSpc>
              <a:spcBef>
                <a:spcPct val="0"/>
              </a:spcBef>
              <a:spcAft>
                <a:spcPct val="0"/>
              </a:spcAft>
              <a:buClrTx/>
              <a:buSzTx/>
              <a:buNone/>
              <a:tabLst/>
            </a:pPr>
            <a:r>
              <a:rPr kumimoji="0" lang="nl-NL" altLang="nl-NL" sz="1600" b="1" i="0" u="none" strike="noStrike" cap="none" normalizeH="0" baseline="0" dirty="0">
                <a:ln>
                  <a:noFill/>
                </a:ln>
                <a:solidFill>
                  <a:schemeClr val="tx1"/>
                </a:solidFill>
                <a:effectLst/>
                <a:latin typeface="Arial" panose="020B0604020202020204" pitchFamily="34" charset="0"/>
              </a:rPr>
              <a:t>6 Eerder mee eens</a:t>
            </a:r>
            <a:r>
              <a:rPr kumimoji="0" lang="nl-NL" altLang="nl-NL" sz="1600" b="0" i="0" u="none" strike="noStrike" cap="none" normalizeH="0" baseline="0" dirty="0">
                <a:ln>
                  <a:noFill/>
                </a:ln>
                <a:solidFill>
                  <a:schemeClr val="tx1"/>
                </a:solidFill>
                <a:effectLst/>
                <a:latin typeface="Arial" panose="020B0604020202020204" pitchFamily="34" charset="0"/>
              </a:rPr>
              <a:t>: Je bent het grotendeels eens met de stelling, maar er zijn enkele punten van kritiek of twijfel.</a:t>
            </a:r>
          </a:p>
          <a:p>
            <a:pPr marL="0" marR="0" lvl="0" indent="0" algn="l" defTabSz="914400" rtl="0" eaLnBrk="0" fontAlgn="base" latinLnBrk="0" hangingPunct="0">
              <a:lnSpc>
                <a:spcPct val="100000"/>
              </a:lnSpc>
              <a:spcBef>
                <a:spcPct val="0"/>
              </a:spcBef>
              <a:spcAft>
                <a:spcPct val="0"/>
              </a:spcAft>
              <a:buClrTx/>
              <a:buSzTx/>
              <a:buNone/>
              <a:tabLst/>
            </a:pPr>
            <a:r>
              <a:rPr kumimoji="0" lang="nl-NL" altLang="nl-NL" sz="1600" b="1" i="0" u="none" strike="noStrike" cap="none" normalizeH="0" baseline="0" dirty="0">
                <a:ln>
                  <a:noFill/>
                </a:ln>
                <a:solidFill>
                  <a:schemeClr val="tx1"/>
                </a:solidFill>
                <a:effectLst/>
                <a:latin typeface="Arial" panose="020B0604020202020204" pitchFamily="34" charset="0"/>
              </a:rPr>
              <a:t>7 Mee eens</a:t>
            </a:r>
            <a:r>
              <a:rPr kumimoji="0" lang="nl-NL" altLang="nl-NL" sz="1600" b="0" i="0" u="none" strike="noStrike" cap="none" normalizeH="0" baseline="0" dirty="0">
                <a:ln>
                  <a:noFill/>
                </a:ln>
                <a:solidFill>
                  <a:schemeClr val="tx1"/>
                </a:solidFill>
                <a:effectLst/>
                <a:latin typeface="Arial" panose="020B0604020202020204" pitchFamily="34" charset="0"/>
              </a:rPr>
              <a:t>: Je bent het over het algemeen eens met de stelling, met slechts kleine aspecten waar je mogelijk niet volledig achter staat.</a:t>
            </a:r>
          </a:p>
          <a:p>
            <a:pPr marL="0" marR="0" lvl="0" indent="0" algn="l" defTabSz="914400" rtl="0" eaLnBrk="0" fontAlgn="base" latinLnBrk="0" hangingPunct="0">
              <a:lnSpc>
                <a:spcPct val="100000"/>
              </a:lnSpc>
              <a:spcBef>
                <a:spcPct val="0"/>
              </a:spcBef>
              <a:spcAft>
                <a:spcPct val="0"/>
              </a:spcAft>
              <a:buClrTx/>
              <a:buSzTx/>
              <a:buNone/>
              <a:tabLst/>
            </a:pPr>
            <a:r>
              <a:rPr kumimoji="0" lang="nl-NL" altLang="nl-NL" sz="1600" b="1" i="0" u="none" strike="noStrike" cap="none" normalizeH="0" baseline="0" dirty="0">
                <a:ln>
                  <a:noFill/>
                </a:ln>
                <a:solidFill>
                  <a:schemeClr val="tx1"/>
                </a:solidFill>
                <a:effectLst/>
                <a:latin typeface="Arial" panose="020B0604020202020204" pitchFamily="34" charset="0"/>
              </a:rPr>
              <a:t>8 Zeer mee eens</a:t>
            </a:r>
            <a:r>
              <a:rPr kumimoji="0" lang="nl-NL" altLang="nl-NL" sz="1600" b="0" i="0" u="none" strike="noStrike" cap="none" normalizeH="0" baseline="0" dirty="0">
                <a:ln>
                  <a:noFill/>
                </a:ln>
                <a:solidFill>
                  <a:schemeClr val="tx1"/>
                </a:solidFill>
                <a:effectLst/>
                <a:latin typeface="Arial" panose="020B0604020202020204" pitchFamily="34" charset="0"/>
              </a:rPr>
              <a:t>: Je bent het bijna volledig eens met de stelling, met slechts enkele zeer kleine punten van mogelijke kritiek.</a:t>
            </a:r>
          </a:p>
          <a:p>
            <a:pPr marL="0" marR="0" lvl="0" indent="0" algn="l" defTabSz="914400" rtl="0" eaLnBrk="0" fontAlgn="base" latinLnBrk="0" hangingPunct="0">
              <a:lnSpc>
                <a:spcPct val="100000"/>
              </a:lnSpc>
              <a:spcBef>
                <a:spcPct val="0"/>
              </a:spcBef>
              <a:spcAft>
                <a:spcPct val="0"/>
              </a:spcAft>
              <a:buClrTx/>
              <a:buSzTx/>
              <a:buNone/>
              <a:tabLst/>
            </a:pPr>
            <a:r>
              <a:rPr kumimoji="0" lang="nl-NL" altLang="nl-NL" sz="1600" b="1" i="0" u="none" strike="noStrike" cap="none" normalizeH="0" baseline="0" dirty="0">
                <a:ln>
                  <a:noFill/>
                </a:ln>
                <a:solidFill>
                  <a:schemeClr val="tx1"/>
                </a:solidFill>
                <a:effectLst/>
                <a:latin typeface="Arial" panose="020B0604020202020204" pitchFamily="34" charset="0"/>
              </a:rPr>
              <a:t>9 Bijna volledig mee eens</a:t>
            </a:r>
            <a:r>
              <a:rPr kumimoji="0" lang="nl-NL" altLang="nl-NL" sz="1600" b="0" i="0" u="none" strike="noStrike" cap="none" normalizeH="0" baseline="0" dirty="0">
                <a:ln>
                  <a:noFill/>
                </a:ln>
                <a:solidFill>
                  <a:schemeClr val="tx1"/>
                </a:solidFill>
                <a:effectLst/>
                <a:latin typeface="Arial" panose="020B0604020202020204" pitchFamily="34" charset="0"/>
              </a:rPr>
              <a:t>: Je bent het bijna helemaal eens met de stelling, met mogelijk één of twee kleine nuances of uitzonderingen.</a:t>
            </a:r>
          </a:p>
          <a:p>
            <a:pPr marL="0" marR="0" lvl="0" indent="0" algn="l" defTabSz="914400" rtl="0" eaLnBrk="0" fontAlgn="base" latinLnBrk="0" hangingPunct="0">
              <a:lnSpc>
                <a:spcPct val="100000"/>
              </a:lnSpc>
              <a:spcBef>
                <a:spcPct val="0"/>
              </a:spcBef>
              <a:spcAft>
                <a:spcPct val="0"/>
              </a:spcAft>
              <a:buClrTx/>
              <a:buSzTx/>
              <a:buNone/>
              <a:tabLst/>
            </a:pPr>
            <a:r>
              <a:rPr kumimoji="0" lang="nl-NL" altLang="nl-NL" sz="1600" b="1" i="0" u="none" strike="noStrike" cap="none" normalizeH="0" baseline="0" dirty="0">
                <a:ln>
                  <a:noFill/>
                </a:ln>
                <a:solidFill>
                  <a:schemeClr val="tx1"/>
                </a:solidFill>
                <a:effectLst/>
                <a:latin typeface="Arial" panose="020B0604020202020204" pitchFamily="34" charset="0"/>
              </a:rPr>
              <a:t>10 Volledig mee eens</a:t>
            </a:r>
            <a:r>
              <a:rPr kumimoji="0" lang="nl-NL" altLang="nl-NL" sz="1600" b="0" i="0" u="none" strike="noStrike" cap="none" normalizeH="0" baseline="0" dirty="0">
                <a:ln>
                  <a:noFill/>
                </a:ln>
                <a:solidFill>
                  <a:schemeClr val="tx1"/>
                </a:solidFill>
                <a:effectLst/>
                <a:latin typeface="Arial" panose="020B0604020202020204" pitchFamily="34" charset="0"/>
              </a:rPr>
              <a:t>: Je bent het volledig eens met de stelling, zonder enige twijfel of kritiek. Je vindt de stelling volledig juist en correct. </a:t>
            </a:r>
          </a:p>
        </p:txBody>
      </p:sp>
    </p:spTree>
    <p:extLst>
      <p:ext uri="{BB962C8B-B14F-4D97-AF65-F5344CB8AC3E}">
        <p14:creationId xmlns:p14="http://schemas.microsoft.com/office/powerpoint/2010/main" val="35345348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71C0037E-CC61-28C9-30F8-11AFB92EBECB}"/>
              </a:ext>
            </a:extLst>
          </p:cNvPr>
          <p:cNvSpPr>
            <a:spLocks noGrp="1"/>
          </p:cNvSpPr>
          <p:nvPr>
            <p:ph type="title"/>
          </p:nvPr>
        </p:nvSpPr>
        <p:spPr>
          <a:xfrm>
            <a:off x="0" y="2992126"/>
            <a:ext cx="12192000" cy="436873"/>
          </a:xfrm>
        </p:spPr>
        <p:txBody>
          <a:bodyPr/>
          <a:lstStyle/>
          <a:p>
            <a:pPr algn="ctr"/>
            <a:r>
              <a:rPr lang="nl-NL" sz="3600" dirty="0"/>
              <a:t>Uitkomsten Docenten-enquête</a:t>
            </a:r>
          </a:p>
        </p:txBody>
      </p:sp>
      <p:sp>
        <p:nvSpPr>
          <p:cNvPr id="4" name="Tijdelijke aanduiding voor datum 3">
            <a:extLst>
              <a:ext uri="{FF2B5EF4-FFF2-40B4-BE49-F238E27FC236}">
                <a16:creationId xmlns:a16="http://schemas.microsoft.com/office/drawing/2014/main" id="{5F93FF4C-553A-8E05-436B-D3B089DCEAF3}"/>
              </a:ext>
            </a:extLst>
          </p:cNvPr>
          <p:cNvSpPr>
            <a:spLocks noGrp="1"/>
          </p:cNvSpPr>
          <p:nvPr>
            <p:ph type="dt" sz="half" idx="10"/>
          </p:nvPr>
        </p:nvSpPr>
        <p:spPr/>
        <p:txBody>
          <a:bodyPr/>
          <a:lstStyle/>
          <a:p>
            <a:fld id="{B2222334-CDA2-4C92-BC69-DB2580A6CC54}" type="datetime1">
              <a:rPr lang="nl-NL" smtClean="0"/>
              <a:t>09-09-2025</a:t>
            </a:fld>
            <a:endParaRPr lang="nl-NL"/>
          </a:p>
        </p:txBody>
      </p:sp>
      <p:sp>
        <p:nvSpPr>
          <p:cNvPr id="5" name="Tijdelijke aanduiding voor dianummer 4">
            <a:extLst>
              <a:ext uri="{FF2B5EF4-FFF2-40B4-BE49-F238E27FC236}">
                <a16:creationId xmlns:a16="http://schemas.microsoft.com/office/drawing/2014/main" id="{01FDF25D-D08E-97ED-D6EB-C50A96B2C14D}"/>
              </a:ext>
            </a:extLst>
          </p:cNvPr>
          <p:cNvSpPr>
            <a:spLocks noGrp="1"/>
          </p:cNvSpPr>
          <p:nvPr>
            <p:ph type="sldNum" sz="quarter" idx="11"/>
          </p:nvPr>
        </p:nvSpPr>
        <p:spPr/>
        <p:txBody>
          <a:bodyPr/>
          <a:lstStyle/>
          <a:p>
            <a:r>
              <a:rPr lang="nl-NL"/>
              <a:t>| </a:t>
            </a:r>
            <a:fld id="{75858F3E-B417-432D-910B-1B0A8C2DCBA3}" type="slidenum">
              <a:rPr lang="nl-NL" smtClean="0"/>
              <a:pPr/>
              <a:t>30</a:t>
            </a:fld>
            <a:endParaRPr lang="nl-NL"/>
          </a:p>
        </p:txBody>
      </p:sp>
    </p:spTree>
    <p:extLst>
      <p:ext uri="{BB962C8B-B14F-4D97-AF65-F5344CB8AC3E}">
        <p14:creationId xmlns:p14="http://schemas.microsoft.com/office/powerpoint/2010/main" val="25636589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Diagram met antwoorden op het Formulier. Titel van de vraag: Ik vind het “inbedden” van Brede Welvaart in onze opleiding heel belangrijk. . Aantal antwoorden: 38 antwoorden.">
            <a:extLst>
              <a:ext uri="{FF2B5EF4-FFF2-40B4-BE49-F238E27FC236}">
                <a16:creationId xmlns:a16="http://schemas.microsoft.com/office/drawing/2014/main" id="{23B6E3ED-2AD8-2435-F862-D0FD513F8F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0305"/>
            <a:ext cx="12192000" cy="6297389"/>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293D168E-0D95-249E-4DA1-0DCE0C510471}"/>
              </a:ext>
            </a:extLst>
          </p:cNvPr>
          <p:cNvSpPr txBox="1"/>
          <p:nvPr/>
        </p:nvSpPr>
        <p:spPr>
          <a:xfrm>
            <a:off x="1170878" y="5885234"/>
            <a:ext cx="10805532" cy="369332"/>
          </a:xfrm>
          <a:prstGeom prst="rect">
            <a:avLst/>
          </a:prstGeom>
          <a:noFill/>
          <a:ln>
            <a:solidFill>
              <a:srgbClr val="002060"/>
            </a:solidFill>
          </a:ln>
        </p:spPr>
        <p:txBody>
          <a:bodyPr wrap="square" rtlCol="0">
            <a:spAutoFit/>
          </a:bodyPr>
          <a:lstStyle/>
          <a:p>
            <a:r>
              <a:rPr lang="nl-NL" dirty="0"/>
              <a:t>1=volledig mee oneens                                                                 10=volledig mee eens</a:t>
            </a:r>
          </a:p>
        </p:txBody>
      </p:sp>
      <p:sp>
        <p:nvSpPr>
          <p:cNvPr id="2" name="Tekstvak 1">
            <a:extLst>
              <a:ext uri="{FF2B5EF4-FFF2-40B4-BE49-F238E27FC236}">
                <a16:creationId xmlns:a16="http://schemas.microsoft.com/office/drawing/2014/main" id="{0AD236AF-348D-A0DD-E196-68460AF62EBB}"/>
              </a:ext>
            </a:extLst>
          </p:cNvPr>
          <p:cNvSpPr txBox="1"/>
          <p:nvPr/>
        </p:nvSpPr>
        <p:spPr>
          <a:xfrm>
            <a:off x="-89210" y="122664"/>
            <a:ext cx="691375" cy="707886"/>
          </a:xfrm>
          <a:prstGeom prst="rect">
            <a:avLst/>
          </a:prstGeom>
          <a:noFill/>
        </p:spPr>
        <p:txBody>
          <a:bodyPr wrap="square" rtlCol="0">
            <a:spAutoFit/>
          </a:bodyPr>
          <a:lstStyle/>
          <a:p>
            <a:r>
              <a:rPr lang="nl-NL" sz="4000" b="1" dirty="0">
                <a:highlight>
                  <a:srgbClr val="FFFF00"/>
                </a:highlight>
              </a:rPr>
              <a:t>1</a:t>
            </a:r>
          </a:p>
        </p:txBody>
      </p:sp>
      <p:sp>
        <p:nvSpPr>
          <p:cNvPr id="3" name="Tekstvak 2">
            <a:extLst>
              <a:ext uri="{FF2B5EF4-FFF2-40B4-BE49-F238E27FC236}">
                <a16:creationId xmlns:a16="http://schemas.microsoft.com/office/drawing/2014/main" id="{ABD8AEA0-1D32-F116-D9B9-5FF6B87D4D62}"/>
              </a:ext>
            </a:extLst>
          </p:cNvPr>
          <p:cNvSpPr txBox="1"/>
          <p:nvPr/>
        </p:nvSpPr>
        <p:spPr>
          <a:xfrm>
            <a:off x="1753234" y="1996069"/>
            <a:ext cx="2720617" cy="369332"/>
          </a:xfrm>
          <a:prstGeom prst="rect">
            <a:avLst/>
          </a:prstGeom>
          <a:solidFill>
            <a:schemeClr val="tx1"/>
          </a:solidFill>
        </p:spPr>
        <p:txBody>
          <a:bodyPr wrap="none" rtlCol="0">
            <a:spAutoFit/>
          </a:bodyPr>
          <a:lstStyle/>
          <a:p>
            <a:r>
              <a:rPr lang="nl-NL" dirty="0">
                <a:solidFill>
                  <a:schemeClr val="bg1"/>
                </a:solidFill>
              </a:rPr>
              <a:t>Gemiddelde score 8,6</a:t>
            </a:r>
          </a:p>
        </p:txBody>
      </p:sp>
    </p:spTree>
    <p:extLst>
      <p:ext uri="{BB962C8B-B14F-4D97-AF65-F5344CB8AC3E}">
        <p14:creationId xmlns:p14="http://schemas.microsoft.com/office/powerpoint/2010/main" val="14303870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09FC72-8D90-00C2-6F74-126458576174}"/>
              </a:ext>
            </a:extLst>
          </p:cNvPr>
          <p:cNvSpPr>
            <a:spLocks noGrp="1"/>
          </p:cNvSpPr>
          <p:nvPr>
            <p:ph type="title"/>
          </p:nvPr>
        </p:nvSpPr>
        <p:spPr>
          <a:xfrm>
            <a:off x="682083" y="498941"/>
            <a:ext cx="10515600" cy="685462"/>
          </a:xfrm>
        </p:spPr>
        <p:txBody>
          <a:bodyPr>
            <a:normAutofit/>
          </a:bodyPr>
          <a:lstStyle/>
          <a:p>
            <a:r>
              <a:rPr lang="nl-NL" b="1" dirty="0"/>
              <a:t>Conclusie</a:t>
            </a:r>
            <a:r>
              <a:rPr lang="nl-NL" dirty="0"/>
              <a:t> </a:t>
            </a:r>
          </a:p>
        </p:txBody>
      </p:sp>
      <p:sp>
        <p:nvSpPr>
          <p:cNvPr id="3" name="Tijdelijke aanduiding voor inhoud 2">
            <a:extLst>
              <a:ext uri="{FF2B5EF4-FFF2-40B4-BE49-F238E27FC236}">
                <a16:creationId xmlns:a16="http://schemas.microsoft.com/office/drawing/2014/main" id="{69F79A44-F753-D9A4-97A9-2C35003F1312}"/>
              </a:ext>
            </a:extLst>
          </p:cNvPr>
          <p:cNvSpPr>
            <a:spLocks noGrp="1"/>
          </p:cNvSpPr>
          <p:nvPr>
            <p:ph idx="1"/>
          </p:nvPr>
        </p:nvSpPr>
        <p:spPr>
          <a:xfrm>
            <a:off x="713362" y="1274323"/>
            <a:ext cx="10640438" cy="1257004"/>
          </a:xfrm>
        </p:spPr>
        <p:txBody>
          <a:bodyPr>
            <a:noAutofit/>
          </a:bodyPr>
          <a:lstStyle/>
          <a:p>
            <a:pPr marL="0" indent="0">
              <a:buNone/>
            </a:pPr>
            <a:r>
              <a:rPr lang="nl-NL" sz="1800" b="1" dirty="0"/>
              <a:t>Iedereen vindt Brede Welvaart een belangrijk onderwerp voor onze opleiding</a:t>
            </a:r>
            <a:r>
              <a:rPr lang="nl-NL" sz="1800" dirty="0"/>
              <a:t>. </a:t>
            </a:r>
          </a:p>
          <a:p>
            <a:r>
              <a:rPr lang="nl-NL" dirty="0"/>
              <a:t>Alle respondenten geven als cijfer een zeven of meer. </a:t>
            </a:r>
          </a:p>
          <a:p>
            <a:r>
              <a:rPr lang="nl-NL" sz="1800" dirty="0"/>
              <a:t>12 respondenten (bijna 32%) geven zelfs een tien en zijn het er volledig eens. </a:t>
            </a:r>
          </a:p>
          <a:p>
            <a:r>
              <a:rPr lang="nl-NL" u="sng" dirty="0"/>
              <a:t>Gemiddelde cijfer : 8,6 op 10. </a:t>
            </a:r>
            <a:endParaRPr lang="nl-NL" sz="1800" u="sng" dirty="0"/>
          </a:p>
        </p:txBody>
      </p:sp>
      <p:sp>
        <p:nvSpPr>
          <p:cNvPr id="5" name="Tekstvak 4">
            <a:extLst>
              <a:ext uri="{FF2B5EF4-FFF2-40B4-BE49-F238E27FC236}">
                <a16:creationId xmlns:a16="http://schemas.microsoft.com/office/drawing/2014/main" id="{E834D6BB-3C65-EC7E-0306-85CCB3A7A34E}"/>
              </a:ext>
            </a:extLst>
          </p:cNvPr>
          <p:cNvSpPr txBox="1"/>
          <p:nvPr/>
        </p:nvSpPr>
        <p:spPr>
          <a:xfrm>
            <a:off x="682083" y="2621247"/>
            <a:ext cx="10765276" cy="4031873"/>
          </a:xfrm>
          <a:prstGeom prst="rect">
            <a:avLst/>
          </a:prstGeom>
          <a:noFill/>
        </p:spPr>
        <p:txBody>
          <a:bodyPr wrap="square">
            <a:spAutoFit/>
          </a:bodyPr>
          <a:lstStyle/>
          <a:p>
            <a:r>
              <a:rPr lang="nl-NL" sz="1600" u="sng" dirty="0"/>
              <a:t>Opmerkingen van collega’s:</a:t>
            </a:r>
          </a:p>
          <a:p>
            <a:pPr marL="285750" indent="-285750">
              <a:buFont typeface="Arial" panose="020B0604020202020204" pitchFamily="34" charset="0"/>
              <a:buChar char="•"/>
            </a:pPr>
            <a:r>
              <a:rPr lang="nl-NL" sz="1600" dirty="0"/>
              <a:t>We kunnen in de maatschappij hier niet omheen, ook niet als je misschien anders zou willen. Onze studenten zijn de ondernemers van de toekomst en het zou echt een gemiste kans zijn ze hier niet in op te leiden (10). </a:t>
            </a:r>
          </a:p>
          <a:p>
            <a:pPr marL="285750" indent="-285750">
              <a:buFont typeface="Arial" panose="020B0604020202020204" pitchFamily="34" charset="0"/>
              <a:buChar char="•"/>
            </a:pPr>
            <a:r>
              <a:rPr lang="nl-NL" sz="1600" dirty="0"/>
              <a:t>We moeten studenten bewust maken van hun rol in de maatschappij, zonder oordeel. (10). </a:t>
            </a:r>
          </a:p>
          <a:p>
            <a:pPr marL="285750" indent="-285750">
              <a:buFont typeface="Arial" panose="020B0604020202020204" pitchFamily="34" charset="0"/>
              <a:buChar char="•"/>
            </a:pPr>
            <a:r>
              <a:rPr lang="nl-NL" sz="1600" dirty="0"/>
              <a:t>Is belangrijk, maar het moet niet "door de strot" geduwd worden (9) </a:t>
            </a:r>
          </a:p>
          <a:p>
            <a:pPr marL="285750" indent="-285750">
              <a:buFont typeface="Arial" panose="020B0604020202020204" pitchFamily="34" charset="0"/>
              <a:buChar char="•"/>
            </a:pPr>
            <a:r>
              <a:rPr lang="nl-NL" sz="1600" dirty="0"/>
              <a:t>Hoeft niet in de P1 en P2 te gebeuren. Kan ook zeker later (7) </a:t>
            </a:r>
          </a:p>
          <a:p>
            <a:pPr marL="285750" indent="-285750">
              <a:buFont typeface="Arial" panose="020B0604020202020204" pitchFamily="34" charset="0"/>
              <a:buChar char="•"/>
            </a:pPr>
            <a:r>
              <a:rPr lang="nl-NL" sz="1600" dirty="0"/>
              <a:t>Wel op de juiste wijze zodat studenten de meerwaarde hiervan inzien (7) </a:t>
            </a:r>
          </a:p>
          <a:p>
            <a:pPr marL="285750" indent="-285750">
              <a:buFont typeface="Arial" panose="020B0604020202020204" pitchFamily="34" charset="0"/>
              <a:buChar char="•"/>
            </a:pPr>
            <a:r>
              <a:rPr lang="nl-NL" sz="1600" dirty="0"/>
              <a:t>Het is zeker belangrijk, maar wel tot op zekere hoogte en in balans met de overige onderwerpen die ook van belang zijn (7) </a:t>
            </a:r>
          </a:p>
          <a:p>
            <a:pPr marL="285750" indent="-285750">
              <a:buFont typeface="Arial" panose="020B0604020202020204" pitchFamily="34" charset="0"/>
              <a:buChar char="•"/>
            </a:pPr>
            <a:r>
              <a:rPr lang="nl-NL" sz="1600" dirty="0"/>
              <a:t>Zeker maar is één van de vele belangrijke onderwerpen. Niet het hoofddoel (7)</a:t>
            </a:r>
          </a:p>
          <a:p>
            <a:pPr marL="285750" indent="-285750">
              <a:buFont typeface="Arial" panose="020B0604020202020204" pitchFamily="34" charset="0"/>
              <a:buChar char="•"/>
            </a:pPr>
            <a:r>
              <a:rPr lang="nl-NL" sz="1600" dirty="0"/>
              <a:t>Het is zeker belangrijk, maar moet het in ieder blok zó prominent aanwezig zijn? Het voelt in sommige blokken echt gekunsteld. Misschien concentreren op blokken waar het logischerwijze in past? (7)</a:t>
            </a:r>
          </a:p>
          <a:p>
            <a:pPr marL="285750" indent="-285750">
              <a:buFont typeface="Arial" panose="020B0604020202020204" pitchFamily="34" charset="0"/>
              <a:buChar char="•"/>
            </a:pPr>
            <a:r>
              <a:rPr lang="nl-NL" sz="1600" dirty="0"/>
              <a:t>Student er kennis mee laten maken is zeker belangrijk, maar “inbedden" is net een stap verder en zou in de vorm zoals we nu doen niet nodig hoeven te zijn. (7) </a:t>
            </a:r>
          </a:p>
        </p:txBody>
      </p:sp>
    </p:spTree>
    <p:extLst>
      <p:ext uri="{BB962C8B-B14F-4D97-AF65-F5344CB8AC3E}">
        <p14:creationId xmlns:p14="http://schemas.microsoft.com/office/powerpoint/2010/main" val="10632942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108DD6-A382-92FC-C39B-1EB30729FB9A}"/>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2F4920E0-56A1-2E8F-1FEE-0ED3C79886D1}"/>
              </a:ext>
            </a:extLst>
          </p:cNvPr>
          <p:cNvSpPr>
            <a:spLocks noGrp="1"/>
          </p:cNvSpPr>
          <p:nvPr>
            <p:ph idx="1"/>
          </p:nvPr>
        </p:nvSpPr>
        <p:spPr/>
        <p:txBody>
          <a:bodyPr/>
          <a:lstStyle/>
          <a:p>
            <a:endParaRPr lang="nl-NL"/>
          </a:p>
        </p:txBody>
      </p:sp>
      <p:pic>
        <p:nvPicPr>
          <p:cNvPr id="2050" name="Picture 2" descr="Diagram met antwoorden op het Formulier. Titel van de vraag: We hebben Brede Welvaart tot nu toe goed kunnen inbedden in onze opleiding.&#10;&#10;&#10;. Aantal antwoorden: 38 antwoorden.">
            <a:extLst>
              <a:ext uri="{FF2B5EF4-FFF2-40B4-BE49-F238E27FC236}">
                <a16:creationId xmlns:a16="http://schemas.microsoft.com/office/drawing/2014/main" id="{041993AA-FD42-CB45-F517-622C6BA452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6" y="326435"/>
            <a:ext cx="12157804" cy="5982925"/>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68462D4C-7EEC-8A5F-1948-2E37B5BED349}"/>
              </a:ext>
            </a:extLst>
          </p:cNvPr>
          <p:cNvSpPr txBox="1"/>
          <p:nvPr/>
        </p:nvSpPr>
        <p:spPr>
          <a:xfrm>
            <a:off x="1188000" y="5885234"/>
            <a:ext cx="10498478" cy="369332"/>
          </a:xfrm>
          <a:prstGeom prst="rect">
            <a:avLst/>
          </a:prstGeom>
          <a:noFill/>
          <a:ln>
            <a:solidFill>
              <a:srgbClr val="002060"/>
            </a:solidFill>
          </a:ln>
        </p:spPr>
        <p:txBody>
          <a:bodyPr wrap="square" rtlCol="0">
            <a:spAutoFit/>
          </a:bodyPr>
          <a:lstStyle/>
          <a:p>
            <a:r>
              <a:rPr lang="nl-NL" dirty="0"/>
              <a:t>1=volledig mee oneens                                                              10=volledig mee eens</a:t>
            </a:r>
          </a:p>
        </p:txBody>
      </p:sp>
      <p:sp>
        <p:nvSpPr>
          <p:cNvPr id="6" name="Tekstvak 5">
            <a:extLst>
              <a:ext uri="{FF2B5EF4-FFF2-40B4-BE49-F238E27FC236}">
                <a16:creationId xmlns:a16="http://schemas.microsoft.com/office/drawing/2014/main" id="{348E7158-6460-10F8-0E86-88D1CB9E7175}"/>
              </a:ext>
            </a:extLst>
          </p:cNvPr>
          <p:cNvSpPr txBox="1"/>
          <p:nvPr/>
        </p:nvSpPr>
        <p:spPr>
          <a:xfrm>
            <a:off x="-89210" y="104230"/>
            <a:ext cx="691375" cy="707886"/>
          </a:xfrm>
          <a:prstGeom prst="rect">
            <a:avLst/>
          </a:prstGeom>
          <a:noFill/>
        </p:spPr>
        <p:txBody>
          <a:bodyPr wrap="square" rtlCol="0">
            <a:spAutoFit/>
          </a:bodyPr>
          <a:lstStyle/>
          <a:p>
            <a:r>
              <a:rPr lang="nl-NL" sz="4000" b="1" dirty="0">
                <a:highlight>
                  <a:srgbClr val="FFFF00"/>
                </a:highlight>
              </a:rPr>
              <a:t>2</a:t>
            </a:r>
          </a:p>
        </p:txBody>
      </p:sp>
      <p:sp>
        <p:nvSpPr>
          <p:cNvPr id="7" name="Tekstvak 6">
            <a:extLst>
              <a:ext uri="{FF2B5EF4-FFF2-40B4-BE49-F238E27FC236}">
                <a16:creationId xmlns:a16="http://schemas.microsoft.com/office/drawing/2014/main" id="{68FEB426-32A0-531F-3E29-1B5B3971B970}"/>
              </a:ext>
            </a:extLst>
          </p:cNvPr>
          <p:cNvSpPr txBox="1"/>
          <p:nvPr/>
        </p:nvSpPr>
        <p:spPr>
          <a:xfrm>
            <a:off x="8537183" y="1973766"/>
            <a:ext cx="2720617" cy="369332"/>
          </a:xfrm>
          <a:prstGeom prst="rect">
            <a:avLst/>
          </a:prstGeom>
          <a:solidFill>
            <a:schemeClr val="tx1"/>
          </a:solidFill>
        </p:spPr>
        <p:txBody>
          <a:bodyPr wrap="none" rtlCol="0">
            <a:spAutoFit/>
          </a:bodyPr>
          <a:lstStyle/>
          <a:p>
            <a:r>
              <a:rPr lang="nl-NL" dirty="0">
                <a:solidFill>
                  <a:schemeClr val="bg1"/>
                </a:solidFill>
              </a:rPr>
              <a:t>Gemiddelde score 4,8</a:t>
            </a:r>
          </a:p>
        </p:txBody>
      </p:sp>
    </p:spTree>
    <p:extLst>
      <p:ext uri="{BB962C8B-B14F-4D97-AF65-F5344CB8AC3E}">
        <p14:creationId xmlns:p14="http://schemas.microsoft.com/office/powerpoint/2010/main" val="18631793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09FC72-8D90-00C2-6F74-126458576174}"/>
              </a:ext>
            </a:extLst>
          </p:cNvPr>
          <p:cNvSpPr>
            <a:spLocks noGrp="1"/>
          </p:cNvSpPr>
          <p:nvPr>
            <p:ph type="title"/>
          </p:nvPr>
        </p:nvSpPr>
        <p:spPr>
          <a:xfrm>
            <a:off x="838200" y="365126"/>
            <a:ext cx="10515600" cy="685462"/>
          </a:xfrm>
        </p:spPr>
        <p:txBody>
          <a:bodyPr>
            <a:normAutofit/>
          </a:bodyPr>
          <a:lstStyle/>
          <a:p>
            <a:r>
              <a:rPr lang="nl-NL" b="1" dirty="0"/>
              <a:t>Conclusie</a:t>
            </a:r>
            <a:r>
              <a:rPr lang="nl-NL" dirty="0"/>
              <a:t> </a:t>
            </a:r>
          </a:p>
        </p:txBody>
      </p:sp>
      <p:sp>
        <p:nvSpPr>
          <p:cNvPr id="3" name="Tijdelijke aanduiding voor inhoud 2">
            <a:extLst>
              <a:ext uri="{FF2B5EF4-FFF2-40B4-BE49-F238E27FC236}">
                <a16:creationId xmlns:a16="http://schemas.microsoft.com/office/drawing/2014/main" id="{69F79A44-F753-D9A4-97A9-2C35003F1312}"/>
              </a:ext>
            </a:extLst>
          </p:cNvPr>
          <p:cNvSpPr>
            <a:spLocks noGrp="1"/>
          </p:cNvSpPr>
          <p:nvPr>
            <p:ph idx="1"/>
          </p:nvPr>
        </p:nvSpPr>
        <p:spPr>
          <a:xfrm>
            <a:off x="838200" y="1274323"/>
            <a:ext cx="10515600" cy="885217"/>
          </a:xfrm>
        </p:spPr>
        <p:txBody>
          <a:bodyPr>
            <a:noAutofit/>
          </a:bodyPr>
          <a:lstStyle/>
          <a:p>
            <a:pPr marL="0" indent="0">
              <a:buNone/>
            </a:pPr>
            <a:r>
              <a:rPr lang="nl-NL" sz="1800" b="1" dirty="0"/>
              <a:t>De antwoorden geven een verdeeld beeld</a:t>
            </a:r>
            <a:r>
              <a:rPr lang="nl-NL" b="1" dirty="0"/>
              <a:t> over de mate waarin we Brede Welvaart hebben ingebed, het zwaartepunt ligt op niet goed (genoeg). </a:t>
            </a:r>
          </a:p>
          <a:p>
            <a:pPr marL="0" indent="0">
              <a:buNone/>
            </a:pPr>
            <a:r>
              <a:rPr lang="nl-NL" b="1" dirty="0"/>
              <a:t> </a:t>
            </a:r>
            <a:endParaRPr lang="nl-NL" sz="1800" dirty="0"/>
          </a:p>
          <a:p>
            <a:r>
              <a:rPr lang="nl-NL" sz="1800" dirty="0"/>
              <a:t>16 respondenten (42,1%) geven het cijfer vier of lager en zijn het voornamelijk oneens met de stelling: we hebben Brede Welvaart nog niet goed kunnen inbedden binnen ORM. </a:t>
            </a:r>
          </a:p>
          <a:p>
            <a:r>
              <a:rPr lang="nl-NL" sz="1800" dirty="0"/>
              <a:t>17 respondenten (44,7%) geven het cijfer 5 en 6 en zijn wat neutraler. </a:t>
            </a:r>
          </a:p>
          <a:p>
            <a:r>
              <a:rPr lang="nl-NL" sz="1800" dirty="0"/>
              <a:t>Slechts 5 respondenten (13,1%) zijn positiever (cijfers zeven en hoger).  </a:t>
            </a:r>
          </a:p>
          <a:p>
            <a:r>
              <a:rPr lang="nl-NL" sz="1800" u="sng" dirty="0"/>
              <a:t>Gemiddelde cijfer : 4,8 op 10. </a:t>
            </a:r>
          </a:p>
          <a:p>
            <a:endParaRPr lang="nl-NL" u="sng" dirty="0"/>
          </a:p>
          <a:p>
            <a:endParaRPr lang="nl-NL" sz="1800" dirty="0"/>
          </a:p>
          <a:p>
            <a:endParaRPr lang="nl-NL" sz="1800" dirty="0"/>
          </a:p>
        </p:txBody>
      </p:sp>
      <p:sp>
        <p:nvSpPr>
          <p:cNvPr id="5" name="Tekstvak 4">
            <a:extLst>
              <a:ext uri="{FF2B5EF4-FFF2-40B4-BE49-F238E27FC236}">
                <a16:creationId xmlns:a16="http://schemas.microsoft.com/office/drawing/2014/main" id="{E834D6BB-3C65-EC7E-0306-85CCB3A7A34E}"/>
              </a:ext>
            </a:extLst>
          </p:cNvPr>
          <p:cNvSpPr txBox="1"/>
          <p:nvPr/>
        </p:nvSpPr>
        <p:spPr>
          <a:xfrm>
            <a:off x="838200" y="3629723"/>
            <a:ext cx="10726563" cy="6093976"/>
          </a:xfrm>
          <a:prstGeom prst="rect">
            <a:avLst/>
          </a:prstGeom>
          <a:noFill/>
        </p:spPr>
        <p:txBody>
          <a:bodyPr wrap="square">
            <a:spAutoFit/>
          </a:bodyPr>
          <a:lstStyle/>
          <a:p>
            <a:r>
              <a:rPr lang="nl-NL" sz="1600" u="sng" dirty="0"/>
              <a:t>Opmerkingen van collega’s</a:t>
            </a:r>
          </a:p>
          <a:p>
            <a:pPr marL="285750" indent="-285750">
              <a:buFont typeface="Arial" panose="020B0604020202020204" pitchFamily="34" charset="0"/>
              <a:buChar char="•"/>
            </a:pPr>
            <a:r>
              <a:rPr lang="nl-NL" sz="1400" dirty="0"/>
              <a:t>“Na het zien van de screencast is er wat mij betreft maar één antwoord mogelijk: dat is 'nee'. Veel te weinig ingebed, geen consistentie voor wat betreft terminologie, geen uitleg / toelichting op deze terminologie - niet voor studenten én niet voor docenten” (1)</a:t>
            </a:r>
          </a:p>
          <a:p>
            <a:pPr marL="285750" indent="-285750">
              <a:buFont typeface="Arial" panose="020B0604020202020204" pitchFamily="34" charset="0"/>
              <a:buChar char="•"/>
            </a:pPr>
            <a:r>
              <a:rPr lang="nl-NL" sz="1400" dirty="0"/>
              <a:t>“Het zit in veel aspecten, maar wordt door de studenten lang niet altijd positief gewaardeerd. ORM is economische opleiding. Daarin mag meer de nadruk liggen op: met brede welvaart kan je geld verdienen. Het is van belang om dan ook met aansprekende voorbeelden (in de ogen van de studenten) te komen” (7)</a:t>
            </a:r>
          </a:p>
          <a:p>
            <a:pPr marL="285750" indent="-285750">
              <a:buFont typeface="Arial" panose="020B0604020202020204" pitchFamily="34" charset="0"/>
              <a:buChar char="•"/>
            </a:pPr>
            <a:r>
              <a:rPr lang="nl-NL" sz="1400" dirty="0"/>
              <a:t>Naar mijn idee zijn nog niet alle docenten volledig betrokken en bestaat er binnen het team onduidelijkheid of onvoldoende kennis over wat brede welvaart precies inhoudt—of dit alleen ecologische aspecten betreft of ook sociale, enzovoort. Mede hierdoor is het nog niet mogelijk geweest om het concept van brede welvaart volledig goed te integreren in de opleiding (5). </a:t>
            </a:r>
          </a:p>
          <a:p>
            <a:pPr marL="285750" indent="-285750">
              <a:buFont typeface="Arial" panose="020B0604020202020204" pitchFamily="34" charset="0"/>
              <a:buChar char="•"/>
            </a:pPr>
            <a:r>
              <a:rPr lang="nl-NL" sz="1400" dirty="0"/>
              <a:t>“Soms is het er gewoon niet, dat mag ook. Het moet er niet in komen omdat het moet. Het moet er inkomen omdat het toegevoegde waarde heeft. Er zijn ook veel lessen waar de relevantie in de ogen van de student ontbreekt” (5) </a:t>
            </a:r>
          </a:p>
          <a:p>
            <a:pPr marL="285750" indent="-285750">
              <a:buFont typeface="Arial" panose="020B0604020202020204" pitchFamily="34" charset="0"/>
              <a:buChar char="•"/>
            </a:pPr>
            <a:endParaRPr lang="nl-NL" sz="1600" dirty="0"/>
          </a:p>
          <a:p>
            <a:pPr marL="285750" indent="-285750">
              <a:buFont typeface="Arial" panose="020B0604020202020204" pitchFamily="34" charset="0"/>
              <a:buChar char="•"/>
            </a:pPr>
            <a:endParaRPr lang="nl-NL" sz="1600" dirty="0"/>
          </a:p>
          <a:p>
            <a:pPr marL="285750" indent="-285750">
              <a:buFont typeface="Arial" panose="020B0604020202020204" pitchFamily="34" charset="0"/>
              <a:buChar char="•"/>
            </a:pPr>
            <a:endParaRPr lang="nl-NL" sz="1600" dirty="0"/>
          </a:p>
          <a:p>
            <a:endParaRPr lang="nl-NL" sz="1600" u="sng" dirty="0"/>
          </a:p>
          <a:p>
            <a:endParaRPr lang="nl-NL" sz="1600" u="sng" dirty="0"/>
          </a:p>
          <a:p>
            <a:endParaRPr lang="nl-NL" sz="1600" u="sng" dirty="0"/>
          </a:p>
          <a:p>
            <a:endParaRPr lang="nl-NL" sz="1600" u="sng" dirty="0"/>
          </a:p>
          <a:p>
            <a:endParaRPr lang="nl-NL" sz="1600" u="sng" dirty="0"/>
          </a:p>
          <a:p>
            <a:endParaRPr lang="nl-NL" sz="1600" u="sng" dirty="0"/>
          </a:p>
          <a:p>
            <a:endParaRPr lang="nl-NL" sz="1600" u="sng" dirty="0"/>
          </a:p>
          <a:p>
            <a:endParaRPr lang="nl-NL" sz="1600" u="sng" dirty="0"/>
          </a:p>
          <a:p>
            <a:endParaRPr lang="nl-NL" sz="1600" dirty="0"/>
          </a:p>
        </p:txBody>
      </p:sp>
    </p:spTree>
    <p:extLst>
      <p:ext uri="{BB962C8B-B14F-4D97-AF65-F5344CB8AC3E}">
        <p14:creationId xmlns:p14="http://schemas.microsoft.com/office/powerpoint/2010/main" val="34441382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C787C0-1F06-15B0-25A5-9D6A684D17F1}"/>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66CBE761-8CCC-C23B-A8C8-CB582081E60F}"/>
              </a:ext>
            </a:extLst>
          </p:cNvPr>
          <p:cNvSpPr>
            <a:spLocks noGrp="1"/>
          </p:cNvSpPr>
          <p:nvPr>
            <p:ph idx="1"/>
          </p:nvPr>
        </p:nvSpPr>
        <p:spPr/>
        <p:txBody>
          <a:bodyPr/>
          <a:lstStyle/>
          <a:p>
            <a:endParaRPr lang="nl-NL"/>
          </a:p>
        </p:txBody>
      </p:sp>
      <p:pic>
        <p:nvPicPr>
          <p:cNvPr id="3074" name="Picture 2" descr="Diagram met antwoorden op het Formulier. Titel van de vraag: Het is nodig om met het team een gezamenlijke, eenduidige positie in te nemen over Brede Welvaart, bijvoorbeeld m.b.t. de term die we gaan gebruiken (de inhoud) en de wijze waarop we het gaan uitdragen (de toon).  . Aantal antwoorden: 38 antwoorden.">
            <a:extLst>
              <a:ext uri="{FF2B5EF4-FFF2-40B4-BE49-F238E27FC236}">
                <a16:creationId xmlns:a16="http://schemas.microsoft.com/office/drawing/2014/main" id="{7209494D-3C7C-7689-2678-A3DBE533EA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0200"/>
            <a:ext cx="12192000" cy="6196013"/>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C3C316EC-6677-C674-6D21-150789B2D734}"/>
              </a:ext>
            </a:extLst>
          </p:cNvPr>
          <p:cNvSpPr txBox="1"/>
          <p:nvPr/>
        </p:nvSpPr>
        <p:spPr>
          <a:xfrm>
            <a:off x="1188000" y="5885234"/>
            <a:ext cx="10777258" cy="369332"/>
          </a:xfrm>
          <a:prstGeom prst="rect">
            <a:avLst/>
          </a:prstGeom>
          <a:noFill/>
          <a:ln>
            <a:solidFill>
              <a:srgbClr val="002060"/>
            </a:solidFill>
          </a:ln>
        </p:spPr>
        <p:txBody>
          <a:bodyPr wrap="square" rtlCol="0">
            <a:spAutoFit/>
          </a:bodyPr>
          <a:lstStyle/>
          <a:p>
            <a:r>
              <a:rPr lang="nl-NL" dirty="0"/>
              <a:t>1=helemaal niet nodig                                                                        10=heel erg nodig</a:t>
            </a:r>
          </a:p>
        </p:txBody>
      </p:sp>
      <p:sp>
        <p:nvSpPr>
          <p:cNvPr id="6" name="Tekstvak 5">
            <a:extLst>
              <a:ext uri="{FF2B5EF4-FFF2-40B4-BE49-F238E27FC236}">
                <a16:creationId xmlns:a16="http://schemas.microsoft.com/office/drawing/2014/main" id="{005C008E-0644-25D6-F7A6-5AA7A2A59A35}"/>
              </a:ext>
            </a:extLst>
          </p:cNvPr>
          <p:cNvSpPr txBox="1"/>
          <p:nvPr/>
        </p:nvSpPr>
        <p:spPr>
          <a:xfrm>
            <a:off x="-100362" y="122664"/>
            <a:ext cx="691375" cy="707886"/>
          </a:xfrm>
          <a:prstGeom prst="rect">
            <a:avLst/>
          </a:prstGeom>
          <a:noFill/>
        </p:spPr>
        <p:txBody>
          <a:bodyPr wrap="square" rtlCol="0">
            <a:spAutoFit/>
          </a:bodyPr>
          <a:lstStyle/>
          <a:p>
            <a:r>
              <a:rPr lang="nl-NL" sz="4000" b="1" dirty="0">
                <a:highlight>
                  <a:srgbClr val="FFFF00"/>
                </a:highlight>
              </a:rPr>
              <a:t>3</a:t>
            </a:r>
          </a:p>
        </p:txBody>
      </p:sp>
      <p:sp>
        <p:nvSpPr>
          <p:cNvPr id="7" name="Tekstvak 6">
            <a:extLst>
              <a:ext uri="{FF2B5EF4-FFF2-40B4-BE49-F238E27FC236}">
                <a16:creationId xmlns:a16="http://schemas.microsoft.com/office/drawing/2014/main" id="{863838D1-DB20-80B1-8228-08D258BC91E7}"/>
              </a:ext>
            </a:extLst>
          </p:cNvPr>
          <p:cNvSpPr txBox="1"/>
          <p:nvPr/>
        </p:nvSpPr>
        <p:spPr>
          <a:xfrm>
            <a:off x="1753234" y="2319454"/>
            <a:ext cx="2720617" cy="369332"/>
          </a:xfrm>
          <a:prstGeom prst="rect">
            <a:avLst/>
          </a:prstGeom>
          <a:solidFill>
            <a:schemeClr val="tx1"/>
          </a:solidFill>
        </p:spPr>
        <p:txBody>
          <a:bodyPr wrap="none" rtlCol="0">
            <a:spAutoFit/>
          </a:bodyPr>
          <a:lstStyle/>
          <a:p>
            <a:r>
              <a:rPr lang="nl-NL" dirty="0">
                <a:solidFill>
                  <a:schemeClr val="bg1"/>
                </a:solidFill>
              </a:rPr>
              <a:t>Gemiddelde score 8,3</a:t>
            </a:r>
          </a:p>
        </p:txBody>
      </p:sp>
    </p:spTree>
    <p:extLst>
      <p:ext uri="{BB962C8B-B14F-4D97-AF65-F5344CB8AC3E}">
        <p14:creationId xmlns:p14="http://schemas.microsoft.com/office/powerpoint/2010/main" val="8988859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09FC72-8D90-00C2-6F74-126458576174}"/>
              </a:ext>
            </a:extLst>
          </p:cNvPr>
          <p:cNvSpPr>
            <a:spLocks noGrp="1"/>
          </p:cNvSpPr>
          <p:nvPr>
            <p:ph type="title"/>
          </p:nvPr>
        </p:nvSpPr>
        <p:spPr>
          <a:xfrm>
            <a:off x="838200" y="365126"/>
            <a:ext cx="10515600" cy="685462"/>
          </a:xfrm>
        </p:spPr>
        <p:txBody>
          <a:bodyPr>
            <a:normAutofit/>
          </a:bodyPr>
          <a:lstStyle/>
          <a:p>
            <a:r>
              <a:rPr lang="nl-NL" b="1" dirty="0"/>
              <a:t>Conclusie</a:t>
            </a:r>
            <a:r>
              <a:rPr lang="nl-NL" dirty="0"/>
              <a:t> </a:t>
            </a:r>
          </a:p>
        </p:txBody>
      </p:sp>
      <p:sp>
        <p:nvSpPr>
          <p:cNvPr id="3" name="Tijdelijke aanduiding voor inhoud 2">
            <a:extLst>
              <a:ext uri="{FF2B5EF4-FFF2-40B4-BE49-F238E27FC236}">
                <a16:creationId xmlns:a16="http://schemas.microsoft.com/office/drawing/2014/main" id="{69F79A44-F753-D9A4-97A9-2C35003F1312}"/>
              </a:ext>
            </a:extLst>
          </p:cNvPr>
          <p:cNvSpPr>
            <a:spLocks noGrp="1"/>
          </p:cNvSpPr>
          <p:nvPr>
            <p:ph idx="1"/>
          </p:nvPr>
        </p:nvSpPr>
        <p:spPr>
          <a:xfrm>
            <a:off x="838200" y="936703"/>
            <a:ext cx="10515600" cy="1222838"/>
          </a:xfrm>
        </p:spPr>
        <p:txBody>
          <a:bodyPr>
            <a:noAutofit/>
          </a:bodyPr>
          <a:lstStyle/>
          <a:p>
            <a:pPr marL="0" indent="0">
              <a:buNone/>
            </a:pPr>
            <a:r>
              <a:rPr lang="nl-NL" sz="1800" b="1" dirty="0"/>
              <a:t>De meerderheid van het team geeft aan </a:t>
            </a:r>
            <a:r>
              <a:rPr lang="nl-NL" b="1" dirty="0"/>
              <a:t>dat het innemen van een </a:t>
            </a:r>
            <a:r>
              <a:rPr lang="nl-NL" sz="1800" b="1" dirty="0"/>
              <a:t>gezamenlijke, eenduidige positie m.b.t. Brede Welvaart belangrijk is. </a:t>
            </a:r>
            <a:endParaRPr lang="nl-NL" b="1" dirty="0"/>
          </a:p>
          <a:p>
            <a:pPr marL="0" indent="0">
              <a:buNone/>
            </a:pPr>
            <a:r>
              <a:rPr lang="nl-NL" b="1" dirty="0"/>
              <a:t> </a:t>
            </a:r>
            <a:endParaRPr lang="nl-NL" sz="1800" dirty="0"/>
          </a:p>
          <a:p>
            <a:r>
              <a:rPr lang="nl-NL" sz="1800" dirty="0"/>
              <a:t>Maar liefst 32 respondenten (84,2%) geven een cijfer 8, 9 of 10 en vinden het nodig om “samen op te trekken” in Brede Welvaart. </a:t>
            </a:r>
          </a:p>
          <a:p>
            <a:r>
              <a:rPr lang="nl-NL" sz="1800" dirty="0"/>
              <a:t>5 respondenten (13,1%) geven het cijfer 5 – 7 en zijn wat minder overtuigd. </a:t>
            </a:r>
          </a:p>
          <a:p>
            <a:r>
              <a:rPr lang="nl-NL" dirty="0"/>
              <a:t>1 respondent geeft cijfer één en geeft daarmee aan het helemaal niet nodig te vinden. </a:t>
            </a:r>
          </a:p>
          <a:p>
            <a:r>
              <a:rPr lang="nl-NL" sz="1800" u="sng" dirty="0"/>
              <a:t>Gemiddelde cijfer 8,3</a:t>
            </a:r>
          </a:p>
        </p:txBody>
      </p:sp>
      <p:sp>
        <p:nvSpPr>
          <p:cNvPr id="5" name="Tekstvak 4">
            <a:extLst>
              <a:ext uri="{FF2B5EF4-FFF2-40B4-BE49-F238E27FC236}">
                <a16:creationId xmlns:a16="http://schemas.microsoft.com/office/drawing/2014/main" id="{E834D6BB-3C65-EC7E-0306-85CCB3A7A34E}"/>
              </a:ext>
            </a:extLst>
          </p:cNvPr>
          <p:cNvSpPr txBox="1"/>
          <p:nvPr/>
        </p:nvSpPr>
        <p:spPr>
          <a:xfrm>
            <a:off x="732718" y="3298077"/>
            <a:ext cx="10726563" cy="3046988"/>
          </a:xfrm>
          <a:prstGeom prst="rect">
            <a:avLst/>
          </a:prstGeom>
          <a:noFill/>
        </p:spPr>
        <p:txBody>
          <a:bodyPr wrap="square">
            <a:spAutoFit/>
          </a:bodyPr>
          <a:lstStyle/>
          <a:p>
            <a:r>
              <a:rPr lang="nl-NL" sz="1600" u="sng" dirty="0"/>
              <a:t>Opmerkingen van collega’s</a:t>
            </a:r>
          </a:p>
          <a:p>
            <a:pPr marL="285750" indent="-285750">
              <a:buFont typeface="Arial" panose="020B0604020202020204" pitchFamily="34" charset="0"/>
              <a:buChar char="•"/>
            </a:pPr>
            <a:r>
              <a:rPr lang="nl-NL" sz="1600" dirty="0"/>
              <a:t>Eenduidigheid is van belang richting studenten (10)</a:t>
            </a:r>
          </a:p>
          <a:p>
            <a:pPr marL="285750" indent="-285750">
              <a:buFont typeface="Arial" panose="020B0604020202020204" pitchFamily="34" charset="0"/>
              <a:buChar char="•"/>
            </a:pPr>
            <a:r>
              <a:rPr lang="nl-NL" sz="1600" dirty="0"/>
              <a:t>Studenten raken anders het spoor bijster (8)</a:t>
            </a:r>
          </a:p>
          <a:p>
            <a:pPr marL="285750" indent="-285750">
              <a:buFont typeface="Arial" panose="020B0604020202020204" pitchFamily="34" charset="0"/>
              <a:buChar char="•"/>
            </a:pPr>
            <a:r>
              <a:rPr lang="nl-NL" sz="1600" dirty="0"/>
              <a:t>Het is een mooi streven om een gezamenlijke, eenduidige positie in te nemen. Alleen... doordat het een thema is, waar de meningen erg over verschillen, lijkt me dit wishful thinking. Als het gaat over eenduidigheid in terminologie/ begrippenkader: helemaal mee eens! (7)</a:t>
            </a:r>
          </a:p>
          <a:p>
            <a:pPr marL="285750" indent="-285750">
              <a:buFont typeface="Arial" panose="020B0604020202020204" pitchFamily="34" charset="0"/>
              <a:buChar char="•"/>
            </a:pPr>
            <a:r>
              <a:rPr lang="nl-NL" sz="1600" dirty="0"/>
              <a:t>Ik twijfel hierover. Het moet wel eenduidig in de vakken en de lesstof zitten. Maar iedereen is natuurlijk wel vrij om een eigen mening te hebben, lijkt me niet goed om dit niet meer te mogen. Dat staat ook niet in de stelling, maar je eigen mening, beïnvloed misschien ook wel de toon (5).  </a:t>
            </a:r>
          </a:p>
          <a:p>
            <a:pPr marL="285750" indent="-285750">
              <a:buFont typeface="Arial" panose="020B0604020202020204" pitchFamily="34" charset="0"/>
              <a:buChar char="•"/>
            </a:pPr>
            <a:r>
              <a:rPr lang="nl-NL" sz="1600" dirty="0"/>
              <a:t>Iedereen mag zichzelf zijn, dat neemt niet weg dat we ons team collectief kunnen informeren. Als iemand er niet achter staat dan moet je iemand niet dwingen, dat wil niet zeggen dat deze persoon het nut van brede welvaart niet in zou zien... (1). </a:t>
            </a:r>
            <a:endParaRPr lang="nl-NL" sz="1600" u="sng" dirty="0"/>
          </a:p>
        </p:txBody>
      </p:sp>
    </p:spTree>
    <p:extLst>
      <p:ext uri="{BB962C8B-B14F-4D97-AF65-F5344CB8AC3E}">
        <p14:creationId xmlns:p14="http://schemas.microsoft.com/office/powerpoint/2010/main" val="29819942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2BA92B-CA62-6583-71AA-C9F8C559C8E1}"/>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4AB25B85-F800-76C5-6221-C0CDBD507126}"/>
              </a:ext>
            </a:extLst>
          </p:cNvPr>
          <p:cNvSpPr>
            <a:spLocks noGrp="1"/>
          </p:cNvSpPr>
          <p:nvPr>
            <p:ph idx="1"/>
          </p:nvPr>
        </p:nvSpPr>
        <p:spPr/>
        <p:txBody>
          <a:bodyPr/>
          <a:lstStyle/>
          <a:p>
            <a:endParaRPr lang="nl-NL"/>
          </a:p>
        </p:txBody>
      </p:sp>
      <p:pic>
        <p:nvPicPr>
          <p:cNvPr id="4098" name="Picture 2" descr="Diagram met antwoorden op het Formulier. Titel van de vraag: Hoe moeilijk of makkelijk is het om met het team een gezamenlijke, eenduidige positie in te nemen over Brede Welvaart? &#10;. Aantal antwoorden: 38 antwoorden.">
            <a:extLst>
              <a:ext uri="{FF2B5EF4-FFF2-40B4-BE49-F238E27FC236}">
                <a16:creationId xmlns:a16="http://schemas.microsoft.com/office/drawing/2014/main" id="{D394982E-C3D6-4C9D-AA3F-D822E6E4DD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0200"/>
            <a:ext cx="12192000" cy="6196013"/>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E65F4027-4287-4A75-DE56-A0535E9B2106}"/>
              </a:ext>
            </a:extLst>
          </p:cNvPr>
          <p:cNvSpPr txBox="1"/>
          <p:nvPr/>
        </p:nvSpPr>
        <p:spPr>
          <a:xfrm>
            <a:off x="1188000" y="5885234"/>
            <a:ext cx="10509628" cy="369332"/>
          </a:xfrm>
          <a:prstGeom prst="rect">
            <a:avLst/>
          </a:prstGeom>
          <a:noFill/>
          <a:ln>
            <a:solidFill>
              <a:srgbClr val="002060"/>
            </a:solidFill>
          </a:ln>
        </p:spPr>
        <p:txBody>
          <a:bodyPr wrap="square" rtlCol="0">
            <a:spAutoFit/>
          </a:bodyPr>
          <a:lstStyle/>
          <a:p>
            <a:r>
              <a:rPr lang="nl-NL" dirty="0"/>
              <a:t>1=heel moeilijk                                                                              10=heel makkelijk</a:t>
            </a:r>
          </a:p>
        </p:txBody>
      </p:sp>
      <p:sp>
        <p:nvSpPr>
          <p:cNvPr id="6" name="Tekstvak 5">
            <a:extLst>
              <a:ext uri="{FF2B5EF4-FFF2-40B4-BE49-F238E27FC236}">
                <a16:creationId xmlns:a16="http://schemas.microsoft.com/office/drawing/2014/main" id="{76C98F43-4A81-982D-4890-0A3DEA8237BE}"/>
              </a:ext>
            </a:extLst>
          </p:cNvPr>
          <p:cNvSpPr txBox="1"/>
          <p:nvPr/>
        </p:nvSpPr>
        <p:spPr>
          <a:xfrm>
            <a:off x="-89210" y="0"/>
            <a:ext cx="691375" cy="707886"/>
          </a:xfrm>
          <a:prstGeom prst="rect">
            <a:avLst/>
          </a:prstGeom>
          <a:noFill/>
        </p:spPr>
        <p:txBody>
          <a:bodyPr wrap="square" rtlCol="0">
            <a:spAutoFit/>
          </a:bodyPr>
          <a:lstStyle/>
          <a:p>
            <a:r>
              <a:rPr lang="nl-NL" sz="4000" b="1" dirty="0">
                <a:highlight>
                  <a:srgbClr val="FFFF00"/>
                </a:highlight>
              </a:rPr>
              <a:t>4</a:t>
            </a:r>
          </a:p>
        </p:txBody>
      </p:sp>
      <p:sp>
        <p:nvSpPr>
          <p:cNvPr id="5" name="Tekstvak 4">
            <a:extLst>
              <a:ext uri="{FF2B5EF4-FFF2-40B4-BE49-F238E27FC236}">
                <a16:creationId xmlns:a16="http://schemas.microsoft.com/office/drawing/2014/main" id="{A1E29298-9BD3-29B1-8263-755787512BB0}"/>
              </a:ext>
            </a:extLst>
          </p:cNvPr>
          <p:cNvSpPr txBox="1"/>
          <p:nvPr/>
        </p:nvSpPr>
        <p:spPr>
          <a:xfrm>
            <a:off x="1664024" y="2308303"/>
            <a:ext cx="2720617" cy="369332"/>
          </a:xfrm>
          <a:prstGeom prst="rect">
            <a:avLst/>
          </a:prstGeom>
          <a:solidFill>
            <a:schemeClr val="tx1"/>
          </a:solidFill>
        </p:spPr>
        <p:txBody>
          <a:bodyPr wrap="none" rtlCol="0">
            <a:spAutoFit/>
          </a:bodyPr>
          <a:lstStyle/>
          <a:p>
            <a:r>
              <a:rPr lang="nl-NL" dirty="0">
                <a:solidFill>
                  <a:schemeClr val="bg1"/>
                </a:solidFill>
              </a:rPr>
              <a:t>Gemiddelde score 5,7</a:t>
            </a:r>
          </a:p>
        </p:txBody>
      </p:sp>
    </p:spTree>
    <p:extLst>
      <p:ext uri="{BB962C8B-B14F-4D97-AF65-F5344CB8AC3E}">
        <p14:creationId xmlns:p14="http://schemas.microsoft.com/office/powerpoint/2010/main" val="41079716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09FC72-8D90-00C2-6F74-126458576174}"/>
              </a:ext>
            </a:extLst>
          </p:cNvPr>
          <p:cNvSpPr>
            <a:spLocks noGrp="1"/>
          </p:cNvSpPr>
          <p:nvPr>
            <p:ph type="title"/>
          </p:nvPr>
        </p:nvSpPr>
        <p:spPr>
          <a:xfrm>
            <a:off x="838200" y="365126"/>
            <a:ext cx="10515600" cy="685462"/>
          </a:xfrm>
        </p:spPr>
        <p:txBody>
          <a:bodyPr>
            <a:normAutofit/>
          </a:bodyPr>
          <a:lstStyle/>
          <a:p>
            <a:r>
              <a:rPr lang="nl-NL" b="1" dirty="0"/>
              <a:t>Conclusie</a:t>
            </a:r>
            <a:r>
              <a:rPr lang="nl-NL" dirty="0"/>
              <a:t> </a:t>
            </a:r>
          </a:p>
        </p:txBody>
      </p:sp>
      <p:sp>
        <p:nvSpPr>
          <p:cNvPr id="3" name="Tijdelijke aanduiding voor inhoud 2">
            <a:extLst>
              <a:ext uri="{FF2B5EF4-FFF2-40B4-BE49-F238E27FC236}">
                <a16:creationId xmlns:a16="http://schemas.microsoft.com/office/drawing/2014/main" id="{69F79A44-F753-D9A4-97A9-2C35003F1312}"/>
              </a:ext>
            </a:extLst>
          </p:cNvPr>
          <p:cNvSpPr>
            <a:spLocks noGrp="1"/>
          </p:cNvSpPr>
          <p:nvPr>
            <p:ph idx="1"/>
          </p:nvPr>
        </p:nvSpPr>
        <p:spPr>
          <a:xfrm>
            <a:off x="838200" y="1274323"/>
            <a:ext cx="10515600" cy="885217"/>
          </a:xfrm>
        </p:spPr>
        <p:txBody>
          <a:bodyPr>
            <a:noAutofit/>
          </a:bodyPr>
          <a:lstStyle/>
          <a:p>
            <a:pPr marL="0" indent="0">
              <a:buNone/>
            </a:pPr>
            <a:r>
              <a:rPr lang="nl-NL" sz="1800" b="1" dirty="0"/>
              <a:t>Respondenten geven aan dat het niet </a:t>
            </a:r>
            <a:r>
              <a:rPr lang="nl-NL" b="1" dirty="0"/>
              <a:t>gemakkelijk wordt om </a:t>
            </a:r>
            <a:r>
              <a:rPr lang="nl-NL" sz="1800" b="1" dirty="0"/>
              <a:t>met het team een gezamenlijke positie in te nemen</a:t>
            </a:r>
            <a:endParaRPr lang="nl-NL" b="1" dirty="0"/>
          </a:p>
          <a:p>
            <a:pPr marL="0" indent="0">
              <a:buNone/>
            </a:pPr>
            <a:r>
              <a:rPr lang="nl-NL" b="1" dirty="0"/>
              <a:t> </a:t>
            </a:r>
            <a:endParaRPr lang="nl-NL" sz="1800" dirty="0"/>
          </a:p>
          <a:p>
            <a:r>
              <a:rPr lang="nl-NL" sz="1800" dirty="0"/>
              <a:t>19 respondenten geven een cijfer zeven, acht of negen en dat is precies de helft. </a:t>
            </a:r>
          </a:p>
          <a:p>
            <a:r>
              <a:rPr lang="nl-NL" sz="1800" dirty="0"/>
              <a:t>15 docenten daarentegen geven een cijfer vier of lager, dat is bijna 40%</a:t>
            </a:r>
          </a:p>
          <a:p>
            <a:r>
              <a:rPr lang="nl-NL" sz="1800" dirty="0"/>
              <a:t>4 van de 38 docenten geven een vijf of zes. </a:t>
            </a:r>
          </a:p>
          <a:p>
            <a:r>
              <a:rPr lang="nl-NL" u="sng" dirty="0"/>
              <a:t>Gemiddelde cijfer: 5,7 </a:t>
            </a:r>
            <a:endParaRPr lang="nl-NL" sz="1800" u="sng" dirty="0"/>
          </a:p>
        </p:txBody>
      </p:sp>
      <p:sp>
        <p:nvSpPr>
          <p:cNvPr id="5" name="Tekstvak 4">
            <a:extLst>
              <a:ext uri="{FF2B5EF4-FFF2-40B4-BE49-F238E27FC236}">
                <a16:creationId xmlns:a16="http://schemas.microsoft.com/office/drawing/2014/main" id="{E834D6BB-3C65-EC7E-0306-85CCB3A7A34E}"/>
              </a:ext>
            </a:extLst>
          </p:cNvPr>
          <p:cNvSpPr txBox="1"/>
          <p:nvPr/>
        </p:nvSpPr>
        <p:spPr>
          <a:xfrm>
            <a:off x="732718" y="3429000"/>
            <a:ext cx="10726563" cy="3046988"/>
          </a:xfrm>
          <a:prstGeom prst="rect">
            <a:avLst/>
          </a:prstGeom>
          <a:noFill/>
        </p:spPr>
        <p:txBody>
          <a:bodyPr wrap="square">
            <a:spAutoFit/>
          </a:bodyPr>
          <a:lstStyle/>
          <a:p>
            <a:r>
              <a:rPr lang="nl-NL" sz="1600" u="sng" dirty="0"/>
              <a:t>Opmerkingen van collega’s</a:t>
            </a:r>
          </a:p>
          <a:p>
            <a:pPr marL="285750" indent="-285750">
              <a:buFont typeface="Arial" panose="020B0604020202020204" pitchFamily="34" charset="0"/>
              <a:buChar char="•"/>
            </a:pPr>
            <a:r>
              <a:rPr lang="nl-NL" sz="1600" dirty="0"/>
              <a:t>Mits duidelijke afspraken, training en sturing/leiding/coördinaten en afstemming wat tot heden ontbreekt (9)</a:t>
            </a:r>
          </a:p>
          <a:p>
            <a:pPr marL="285750" indent="-285750">
              <a:buFont typeface="Arial" panose="020B0604020202020204" pitchFamily="34" charset="0"/>
              <a:buChar char="•"/>
            </a:pPr>
            <a:r>
              <a:rPr lang="nl-NL" sz="1600" dirty="0"/>
              <a:t>Kwestie van afstemmen en conformatie. We doen dit op allerlei onderwerpen en vraagstukken. Zie dan ook niet in waarom het nu niet zou lukken. Waarom tot op heden niet is gelukt omdat de grote voorvechters met pensioen (Liliane)  zijn of niet zichtbaar of rol niet pakken. Extra ambassadeurs en ondersteuning van huidige gewenst (8). </a:t>
            </a:r>
          </a:p>
          <a:p>
            <a:pPr marL="285750" indent="-285750">
              <a:buFont typeface="Arial" panose="020B0604020202020204" pitchFamily="34" charset="0"/>
              <a:buChar char="•"/>
            </a:pPr>
            <a:r>
              <a:rPr lang="nl-NL" sz="1600" dirty="0"/>
              <a:t>Op dit moment denk ik dat er teveel vanuit individuele overtuigingen/meningen daar invulling aangegeven wordt. Het is niet gemakkelijk om op één lijn te komen (5). </a:t>
            </a:r>
          </a:p>
          <a:p>
            <a:pPr marL="285750" indent="-285750">
              <a:buFont typeface="Arial" panose="020B0604020202020204" pitchFamily="34" charset="0"/>
              <a:buChar char="•"/>
            </a:pPr>
            <a:r>
              <a:rPr lang="nl-NL" sz="1600" dirty="0"/>
              <a:t>Sowieso is eenduidigheid binnen zo'n groot team lastig en op wat meer gevoelige onderwerpen helemaal. Wellicht een bandbreedte waarbinnen meer mensen zich thuis voelen (3).</a:t>
            </a:r>
          </a:p>
          <a:p>
            <a:pPr marL="285750" indent="-285750">
              <a:buFont typeface="Arial" panose="020B0604020202020204" pitchFamily="34" charset="0"/>
              <a:buChar char="•"/>
            </a:pPr>
            <a:r>
              <a:rPr lang="nl-NL" sz="1600" dirty="0"/>
              <a:t>Veel zielen veel meningen ... (1). </a:t>
            </a:r>
          </a:p>
        </p:txBody>
      </p:sp>
    </p:spTree>
    <p:extLst>
      <p:ext uri="{BB962C8B-B14F-4D97-AF65-F5344CB8AC3E}">
        <p14:creationId xmlns:p14="http://schemas.microsoft.com/office/powerpoint/2010/main" val="40064392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40930C-9CF7-4E31-59D4-2997EE33A6DA}"/>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4FF29643-7CFE-7561-E976-5EC781486BD4}"/>
              </a:ext>
            </a:extLst>
          </p:cNvPr>
          <p:cNvSpPr>
            <a:spLocks noGrp="1"/>
          </p:cNvSpPr>
          <p:nvPr>
            <p:ph idx="1"/>
          </p:nvPr>
        </p:nvSpPr>
        <p:spPr/>
        <p:txBody>
          <a:bodyPr/>
          <a:lstStyle/>
          <a:p>
            <a:endParaRPr lang="nl-NL"/>
          </a:p>
        </p:txBody>
      </p:sp>
      <p:pic>
        <p:nvPicPr>
          <p:cNvPr id="5122" name="Picture 2" descr="Diagram met antwoorden op het Formulier. Titel van de vraag: De reacties van studenten op het thema duurzaamheid in brede zin binnen onze opleiding zijn ....  &#10;. Aantal antwoorden: 38 antwoorden.">
            <a:extLst>
              <a:ext uri="{FF2B5EF4-FFF2-40B4-BE49-F238E27FC236}">
                <a16:creationId xmlns:a16="http://schemas.microsoft.com/office/drawing/2014/main" id="{56F7FB5C-173B-85AB-0954-BA4DF555B1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26435"/>
            <a:ext cx="12192000" cy="5999753"/>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69C5E414-C4DF-2103-7787-B18F0AAA928A}"/>
              </a:ext>
            </a:extLst>
          </p:cNvPr>
          <p:cNvSpPr txBox="1"/>
          <p:nvPr/>
        </p:nvSpPr>
        <p:spPr>
          <a:xfrm>
            <a:off x="1188000" y="5885234"/>
            <a:ext cx="10587688" cy="369332"/>
          </a:xfrm>
          <a:prstGeom prst="rect">
            <a:avLst/>
          </a:prstGeom>
          <a:noFill/>
          <a:ln>
            <a:solidFill>
              <a:srgbClr val="002060"/>
            </a:solidFill>
          </a:ln>
        </p:spPr>
        <p:txBody>
          <a:bodyPr wrap="square" rtlCol="0">
            <a:spAutoFit/>
          </a:bodyPr>
          <a:lstStyle/>
          <a:p>
            <a:r>
              <a:rPr lang="nl-NL" dirty="0"/>
              <a:t>1=zeer negatief                                                                           10=zeer positief</a:t>
            </a:r>
          </a:p>
        </p:txBody>
      </p:sp>
      <p:sp>
        <p:nvSpPr>
          <p:cNvPr id="5" name="Tekstvak 4">
            <a:extLst>
              <a:ext uri="{FF2B5EF4-FFF2-40B4-BE49-F238E27FC236}">
                <a16:creationId xmlns:a16="http://schemas.microsoft.com/office/drawing/2014/main" id="{FF28CF96-1B22-B2F2-D4CE-19D474BD0933}"/>
              </a:ext>
            </a:extLst>
          </p:cNvPr>
          <p:cNvSpPr txBox="1"/>
          <p:nvPr/>
        </p:nvSpPr>
        <p:spPr>
          <a:xfrm>
            <a:off x="-89210" y="121058"/>
            <a:ext cx="691375" cy="707886"/>
          </a:xfrm>
          <a:prstGeom prst="rect">
            <a:avLst/>
          </a:prstGeom>
          <a:noFill/>
        </p:spPr>
        <p:txBody>
          <a:bodyPr wrap="square" rtlCol="0">
            <a:spAutoFit/>
          </a:bodyPr>
          <a:lstStyle/>
          <a:p>
            <a:r>
              <a:rPr lang="nl-NL" sz="4000" b="1" dirty="0">
                <a:highlight>
                  <a:srgbClr val="FFFF00"/>
                </a:highlight>
              </a:rPr>
              <a:t>5</a:t>
            </a:r>
          </a:p>
        </p:txBody>
      </p:sp>
      <p:sp>
        <p:nvSpPr>
          <p:cNvPr id="6" name="Tekstvak 5">
            <a:extLst>
              <a:ext uri="{FF2B5EF4-FFF2-40B4-BE49-F238E27FC236}">
                <a16:creationId xmlns:a16="http://schemas.microsoft.com/office/drawing/2014/main" id="{1408AC32-0C79-5CC7-45F3-F67801BA799E}"/>
              </a:ext>
            </a:extLst>
          </p:cNvPr>
          <p:cNvSpPr txBox="1"/>
          <p:nvPr/>
        </p:nvSpPr>
        <p:spPr>
          <a:xfrm>
            <a:off x="8753075" y="1973767"/>
            <a:ext cx="2720617" cy="369332"/>
          </a:xfrm>
          <a:prstGeom prst="rect">
            <a:avLst/>
          </a:prstGeom>
          <a:solidFill>
            <a:schemeClr val="tx1"/>
          </a:solidFill>
        </p:spPr>
        <p:txBody>
          <a:bodyPr wrap="none" rtlCol="0">
            <a:spAutoFit/>
          </a:bodyPr>
          <a:lstStyle/>
          <a:p>
            <a:r>
              <a:rPr lang="nl-NL" dirty="0">
                <a:solidFill>
                  <a:schemeClr val="bg1"/>
                </a:solidFill>
              </a:rPr>
              <a:t>Gemiddelde score 4,9</a:t>
            </a:r>
          </a:p>
        </p:txBody>
      </p:sp>
    </p:spTree>
    <p:extLst>
      <p:ext uri="{BB962C8B-B14F-4D97-AF65-F5344CB8AC3E}">
        <p14:creationId xmlns:p14="http://schemas.microsoft.com/office/powerpoint/2010/main" val="6403359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09FC72-8D90-00C2-6F74-126458576174}"/>
              </a:ext>
            </a:extLst>
          </p:cNvPr>
          <p:cNvSpPr>
            <a:spLocks noGrp="1"/>
          </p:cNvSpPr>
          <p:nvPr>
            <p:ph type="title"/>
          </p:nvPr>
        </p:nvSpPr>
        <p:spPr>
          <a:xfrm>
            <a:off x="838200" y="365126"/>
            <a:ext cx="10515600" cy="685462"/>
          </a:xfrm>
        </p:spPr>
        <p:txBody>
          <a:bodyPr>
            <a:normAutofit/>
          </a:bodyPr>
          <a:lstStyle/>
          <a:p>
            <a:r>
              <a:rPr lang="nl-NL" b="1" dirty="0"/>
              <a:t>Conclusie</a:t>
            </a:r>
            <a:r>
              <a:rPr lang="nl-NL" dirty="0"/>
              <a:t> </a:t>
            </a:r>
          </a:p>
        </p:txBody>
      </p:sp>
      <p:sp>
        <p:nvSpPr>
          <p:cNvPr id="3" name="Tijdelijke aanduiding voor inhoud 2">
            <a:extLst>
              <a:ext uri="{FF2B5EF4-FFF2-40B4-BE49-F238E27FC236}">
                <a16:creationId xmlns:a16="http://schemas.microsoft.com/office/drawing/2014/main" id="{69F79A44-F753-D9A4-97A9-2C35003F1312}"/>
              </a:ext>
            </a:extLst>
          </p:cNvPr>
          <p:cNvSpPr>
            <a:spLocks noGrp="1"/>
          </p:cNvSpPr>
          <p:nvPr>
            <p:ph idx="1"/>
          </p:nvPr>
        </p:nvSpPr>
        <p:spPr>
          <a:xfrm>
            <a:off x="838200" y="1274323"/>
            <a:ext cx="10515600" cy="885217"/>
          </a:xfrm>
        </p:spPr>
        <p:txBody>
          <a:bodyPr>
            <a:noAutofit/>
          </a:bodyPr>
          <a:lstStyle/>
          <a:p>
            <a:pPr marL="0" indent="0">
              <a:buNone/>
            </a:pPr>
            <a:r>
              <a:rPr lang="nl-NL" sz="1800" b="1" dirty="0"/>
              <a:t>De </a:t>
            </a:r>
            <a:r>
              <a:rPr lang="nl-NL" b="1" dirty="0"/>
              <a:t>reacties van studenten op duurzaamheid in de opleiding volgens docenten zijn erg verdeeld en neigen (licht) naar de negatieve kant. </a:t>
            </a:r>
          </a:p>
          <a:p>
            <a:pPr marL="0" indent="0">
              <a:buNone/>
            </a:pPr>
            <a:r>
              <a:rPr lang="nl-NL" b="1" dirty="0"/>
              <a:t> </a:t>
            </a:r>
            <a:endParaRPr lang="nl-NL" sz="1800" dirty="0"/>
          </a:p>
          <a:p>
            <a:r>
              <a:rPr lang="nl-NL" sz="1800" dirty="0"/>
              <a:t>Slechts 5 docenten geven een zeven of acht en beoordelen het als positief.  </a:t>
            </a:r>
          </a:p>
          <a:p>
            <a:r>
              <a:rPr lang="nl-NL" sz="1800" dirty="0"/>
              <a:t>19 respondenten zitten in het midden met een 5 of 6. Gemiddeld</a:t>
            </a:r>
            <a:r>
              <a:rPr lang="nl-NL" dirty="0"/>
              <a:t> dus. </a:t>
            </a:r>
            <a:r>
              <a:rPr lang="nl-NL" sz="1800" dirty="0"/>
              <a:t> </a:t>
            </a:r>
          </a:p>
          <a:p>
            <a:r>
              <a:rPr lang="nl-NL" sz="1800" dirty="0"/>
              <a:t>Maar liefst 14 respondenten geven een vier of lager en vinden dus dat studenten erg negatief reageren op het onderwerp. </a:t>
            </a:r>
          </a:p>
          <a:p>
            <a:r>
              <a:rPr lang="nl-NL" dirty="0"/>
              <a:t>Gemiddelde</a:t>
            </a:r>
            <a:r>
              <a:rPr lang="nl-NL" u="sng" dirty="0"/>
              <a:t> cijfer 4,9.</a:t>
            </a:r>
          </a:p>
          <a:p>
            <a:pPr marL="0" indent="0">
              <a:buNone/>
            </a:pPr>
            <a:endParaRPr lang="nl-NL" sz="1800" dirty="0"/>
          </a:p>
        </p:txBody>
      </p:sp>
      <p:sp>
        <p:nvSpPr>
          <p:cNvPr id="5" name="Tekstvak 4">
            <a:extLst>
              <a:ext uri="{FF2B5EF4-FFF2-40B4-BE49-F238E27FC236}">
                <a16:creationId xmlns:a16="http://schemas.microsoft.com/office/drawing/2014/main" id="{E834D6BB-3C65-EC7E-0306-85CCB3A7A34E}"/>
              </a:ext>
            </a:extLst>
          </p:cNvPr>
          <p:cNvSpPr txBox="1"/>
          <p:nvPr/>
        </p:nvSpPr>
        <p:spPr>
          <a:xfrm>
            <a:off x="851210" y="3564791"/>
            <a:ext cx="10726563" cy="3293209"/>
          </a:xfrm>
          <a:prstGeom prst="rect">
            <a:avLst/>
          </a:prstGeom>
          <a:noFill/>
        </p:spPr>
        <p:txBody>
          <a:bodyPr wrap="square">
            <a:spAutoFit/>
          </a:bodyPr>
          <a:lstStyle/>
          <a:p>
            <a:r>
              <a:rPr lang="nl-NL" sz="1600" u="sng" dirty="0"/>
              <a:t>Opmerkingen van collega’s</a:t>
            </a:r>
          </a:p>
          <a:p>
            <a:pPr marL="285750" indent="-285750">
              <a:buFont typeface="Arial" panose="020B0604020202020204" pitchFamily="34" charset="0"/>
              <a:buChar char="•"/>
            </a:pPr>
            <a:r>
              <a:rPr lang="nl-NL" sz="1600" dirty="0"/>
              <a:t>De studenten die ik erover spreek zijn uiteindelijk positief. Ze zijn vaak onbekend of onwetend over het onderwerp, echter wanneer je de tijd neemt om het gesprek met ze aan te gaan worden ze eigenlijk altijd positiever (8).</a:t>
            </a:r>
          </a:p>
          <a:p>
            <a:pPr marL="285750" indent="-285750">
              <a:buFont typeface="Arial" panose="020B0604020202020204" pitchFamily="34" charset="0"/>
              <a:buChar char="•"/>
            </a:pPr>
            <a:r>
              <a:rPr lang="nl-NL" sz="1600" dirty="0"/>
              <a:t>We moeten het leuk maken. Niet saai en stoffig (6) </a:t>
            </a:r>
          </a:p>
          <a:p>
            <a:pPr marL="285750" indent="-285750">
              <a:buFont typeface="Arial" panose="020B0604020202020204" pitchFamily="34" charset="0"/>
              <a:buChar char="•"/>
            </a:pPr>
            <a:r>
              <a:rPr lang="nl-NL" sz="1600" dirty="0"/>
              <a:t>Het is de toon die de muziek maakt. Meervoudige waardecreatie is makkelijker te koppelen en hun persoonlijke doelstellingen. Het ontbreken van een eenduidig narratief is hier </a:t>
            </a:r>
            <a:r>
              <a:rPr lang="nl-NL" sz="1600" dirty="0" err="1"/>
              <a:t>killing</a:t>
            </a:r>
            <a:r>
              <a:rPr lang="nl-NL" sz="1600" dirty="0"/>
              <a:t> (6) </a:t>
            </a:r>
          </a:p>
          <a:p>
            <a:pPr marL="285750" indent="-285750">
              <a:buFont typeface="Arial" panose="020B0604020202020204" pitchFamily="34" charset="0"/>
              <a:buChar char="•"/>
            </a:pPr>
            <a:r>
              <a:rPr lang="nl-NL" sz="1600" dirty="0"/>
              <a:t>Dit zou niet uit moeten maken. Het thema duurzaamheid raakt de kern van het menselijk wezen, daardoor kun je weerstand ervaren (getriggerd worden),  studenten hebben niet geleerd hiernaar te kijken of hierop te reflecteren en worden hier ook onvoldoende in begeleid, dus uiten ze zich op een negatieve manier, dat zegt verder niets over het nut en de noodzaak van het thema (5) </a:t>
            </a:r>
          </a:p>
          <a:p>
            <a:pPr marL="285750" indent="-285750">
              <a:buFont typeface="Arial" panose="020B0604020202020204" pitchFamily="34" charset="0"/>
              <a:buChar char="•"/>
            </a:pPr>
            <a:r>
              <a:rPr lang="nl-NL" sz="1600" dirty="0"/>
              <a:t>Zeker niet positief omdat studenten niet zelden aangeven - door de focus op brede welvaart - in hun vrijheid beperkt worden. Studenten zien het te weinig als kans en noodzaak (4)  </a:t>
            </a:r>
          </a:p>
        </p:txBody>
      </p:sp>
    </p:spTree>
    <p:extLst>
      <p:ext uri="{BB962C8B-B14F-4D97-AF65-F5344CB8AC3E}">
        <p14:creationId xmlns:p14="http://schemas.microsoft.com/office/powerpoint/2010/main" val="3956829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22BD7-4010-57C0-EFE2-2673CB539163}"/>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0CBC6C6D-AB26-F6D8-E566-A8D6D760C7D0}"/>
              </a:ext>
            </a:extLst>
          </p:cNvPr>
          <p:cNvSpPr>
            <a:spLocks noGrp="1"/>
          </p:cNvSpPr>
          <p:nvPr>
            <p:ph idx="1"/>
          </p:nvPr>
        </p:nvSpPr>
        <p:spPr/>
        <p:txBody>
          <a:bodyPr/>
          <a:lstStyle/>
          <a:p>
            <a:endParaRPr lang="nl-NL"/>
          </a:p>
        </p:txBody>
      </p:sp>
      <p:pic>
        <p:nvPicPr>
          <p:cNvPr id="6146" name="Picture 2" descr="Diagram met antwoorden op het Formulier. Titel van de vraag: Ik merk dat we niet alleen in onze (team)meetings maar ook in de lessen verschillend met Brede Welvaart omgaan.. Aantal antwoorden: 38 antwoorden.">
            <a:extLst>
              <a:ext uri="{FF2B5EF4-FFF2-40B4-BE49-F238E27FC236}">
                <a16:creationId xmlns:a16="http://schemas.microsoft.com/office/drawing/2014/main" id="{4D533338-0FB0-0ECD-BC7C-613A5525C8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0200"/>
            <a:ext cx="12192000" cy="6196013"/>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2FC54CCA-AF8A-53ED-795C-9A149225CD9C}"/>
              </a:ext>
            </a:extLst>
          </p:cNvPr>
          <p:cNvSpPr txBox="1"/>
          <p:nvPr/>
        </p:nvSpPr>
        <p:spPr>
          <a:xfrm>
            <a:off x="1188000" y="5885234"/>
            <a:ext cx="10810712" cy="369332"/>
          </a:xfrm>
          <a:prstGeom prst="rect">
            <a:avLst/>
          </a:prstGeom>
          <a:noFill/>
          <a:ln>
            <a:solidFill>
              <a:srgbClr val="002060"/>
            </a:solidFill>
          </a:ln>
        </p:spPr>
        <p:txBody>
          <a:bodyPr wrap="square" rtlCol="0">
            <a:spAutoFit/>
          </a:bodyPr>
          <a:lstStyle/>
          <a:p>
            <a:r>
              <a:rPr lang="nl-NL" dirty="0"/>
              <a:t>1=volledig mee oneens                                                                  10=volledig mee eens</a:t>
            </a:r>
          </a:p>
        </p:txBody>
      </p:sp>
      <p:sp>
        <p:nvSpPr>
          <p:cNvPr id="5" name="Tekstvak 4">
            <a:extLst>
              <a:ext uri="{FF2B5EF4-FFF2-40B4-BE49-F238E27FC236}">
                <a16:creationId xmlns:a16="http://schemas.microsoft.com/office/drawing/2014/main" id="{5727A0B6-6526-840F-D5CA-417453595EA1}"/>
              </a:ext>
            </a:extLst>
          </p:cNvPr>
          <p:cNvSpPr txBox="1"/>
          <p:nvPr/>
        </p:nvSpPr>
        <p:spPr>
          <a:xfrm>
            <a:off x="-97375" y="122664"/>
            <a:ext cx="691375" cy="707886"/>
          </a:xfrm>
          <a:prstGeom prst="rect">
            <a:avLst/>
          </a:prstGeom>
          <a:noFill/>
        </p:spPr>
        <p:txBody>
          <a:bodyPr wrap="square" rtlCol="0">
            <a:spAutoFit/>
          </a:bodyPr>
          <a:lstStyle/>
          <a:p>
            <a:r>
              <a:rPr lang="nl-NL" sz="4000" b="1" dirty="0">
                <a:highlight>
                  <a:srgbClr val="FFFF00"/>
                </a:highlight>
              </a:rPr>
              <a:t>6</a:t>
            </a:r>
          </a:p>
        </p:txBody>
      </p:sp>
      <p:sp>
        <p:nvSpPr>
          <p:cNvPr id="6" name="Tekstvak 5">
            <a:extLst>
              <a:ext uri="{FF2B5EF4-FFF2-40B4-BE49-F238E27FC236}">
                <a16:creationId xmlns:a16="http://schemas.microsoft.com/office/drawing/2014/main" id="{768FB29B-9415-B402-2D13-7DAD1493B9A8}"/>
              </a:ext>
            </a:extLst>
          </p:cNvPr>
          <p:cNvSpPr txBox="1"/>
          <p:nvPr/>
        </p:nvSpPr>
        <p:spPr>
          <a:xfrm>
            <a:off x="1820141" y="2297152"/>
            <a:ext cx="2720617" cy="369332"/>
          </a:xfrm>
          <a:prstGeom prst="rect">
            <a:avLst/>
          </a:prstGeom>
          <a:solidFill>
            <a:schemeClr val="tx1"/>
          </a:solidFill>
        </p:spPr>
        <p:txBody>
          <a:bodyPr wrap="none" rtlCol="0">
            <a:spAutoFit/>
          </a:bodyPr>
          <a:lstStyle/>
          <a:p>
            <a:r>
              <a:rPr lang="nl-NL" dirty="0">
                <a:solidFill>
                  <a:schemeClr val="bg1"/>
                </a:solidFill>
              </a:rPr>
              <a:t>Gemiddelde score 7,3</a:t>
            </a:r>
          </a:p>
        </p:txBody>
      </p:sp>
    </p:spTree>
    <p:extLst>
      <p:ext uri="{BB962C8B-B14F-4D97-AF65-F5344CB8AC3E}">
        <p14:creationId xmlns:p14="http://schemas.microsoft.com/office/powerpoint/2010/main" val="32725458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09FC72-8D90-00C2-6F74-126458576174}"/>
              </a:ext>
            </a:extLst>
          </p:cNvPr>
          <p:cNvSpPr>
            <a:spLocks noGrp="1"/>
          </p:cNvSpPr>
          <p:nvPr>
            <p:ph type="title"/>
          </p:nvPr>
        </p:nvSpPr>
        <p:spPr>
          <a:xfrm>
            <a:off x="838200" y="365126"/>
            <a:ext cx="10515600" cy="685462"/>
          </a:xfrm>
        </p:spPr>
        <p:txBody>
          <a:bodyPr>
            <a:normAutofit/>
          </a:bodyPr>
          <a:lstStyle/>
          <a:p>
            <a:r>
              <a:rPr lang="nl-NL" b="1" dirty="0"/>
              <a:t>Conclusie</a:t>
            </a:r>
            <a:r>
              <a:rPr lang="nl-NL" dirty="0"/>
              <a:t> </a:t>
            </a:r>
          </a:p>
        </p:txBody>
      </p:sp>
      <p:sp>
        <p:nvSpPr>
          <p:cNvPr id="3" name="Tijdelijke aanduiding voor inhoud 2">
            <a:extLst>
              <a:ext uri="{FF2B5EF4-FFF2-40B4-BE49-F238E27FC236}">
                <a16:creationId xmlns:a16="http://schemas.microsoft.com/office/drawing/2014/main" id="{69F79A44-F753-D9A4-97A9-2C35003F1312}"/>
              </a:ext>
            </a:extLst>
          </p:cNvPr>
          <p:cNvSpPr>
            <a:spLocks noGrp="1"/>
          </p:cNvSpPr>
          <p:nvPr>
            <p:ph idx="1"/>
          </p:nvPr>
        </p:nvSpPr>
        <p:spPr>
          <a:xfrm>
            <a:off x="840059" y="1050588"/>
            <a:ext cx="10515600" cy="885217"/>
          </a:xfrm>
        </p:spPr>
        <p:txBody>
          <a:bodyPr>
            <a:noAutofit/>
          </a:bodyPr>
          <a:lstStyle/>
          <a:p>
            <a:pPr marL="0" indent="0">
              <a:buNone/>
            </a:pPr>
            <a:r>
              <a:rPr lang="nl-NL" sz="1800" b="1" dirty="0"/>
              <a:t>Het grootste gedeelte van de respondenten bevestigd dat we als collega’s verschillend omgaan met Brede Welvaart.</a:t>
            </a:r>
            <a:endParaRPr lang="nl-NL" b="1" dirty="0"/>
          </a:p>
          <a:p>
            <a:r>
              <a:rPr lang="nl-NL" sz="1800" dirty="0"/>
              <a:t>Meer dan de helft van de respondenten geeft een 8 of meer en is het dus zeer met de stelling eens.  </a:t>
            </a:r>
          </a:p>
          <a:p>
            <a:r>
              <a:rPr lang="nl-NL" sz="1800" dirty="0"/>
              <a:t>Zes respondente</a:t>
            </a:r>
            <a:r>
              <a:rPr lang="nl-NL" dirty="0"/>
              <a:t>n </a:t>
            </a:r>
            <a:r>
              <a:rPr lang="nl-NL" sz="1800" dirty="0"/>
              <a:t>geven een cijfer lager dan 6. Zij zijn het niet eens met de stelling en vinden het wel meevallen</a:t>
            </a:r>
          </a:p>
          <a:p>
            <a:r>
              <a:rPr lang="nl-NL" u="sng" dirty="0"/>
              <a:t>Gemiddelde cijfer 7,3.</a:t>
            </a:r>
          </a:p>
          <a:p>
            <a:pPr marL="0" indent="0">
              <a:buNone/>
            </a:pPr>
            <a:endParaRPr lang="nl-NL" sz="1800" dirty="0"/>
          </a:p>
        </p:txBody>
      </p:sp>
      <p:sp>
        <p:nvSpPr>
          <p:cNvPr id="5" name="Tekstvak 4">
            <a:extLst>
              <a:ext uri="{FF2B5EF4-FFF2-40B4-BE49-F238E27FC236}">
                <a16:creationId xmlns:a16="http://schemas.microsoft.com/office/drawing/2014/main" id="{E834D6BB-3C65-EC7E-0306-85CCB3A7A34E}"/>
              </a:ext>
            </a:extLst>
          </p:cNvPr>
          <p:cNvSpPr txBox="1"/>
          <p:nvPr/>
        </p:nvSpPr>
        <p:spPr>
          <a:xfrm>
            <a:off x="838200" y="3228277"/>
            <a:ext cx="10726563" cy="2554545"/>
          </a:xfrm>
          <a:prstGeom prst="rect">
            <a:avLst/>
          </a:prstGeom>
          <a:noFill/>
        </p:spPr>
        <p:txBody>
          <a:bodyPr wrap="square">
            <a:spAutoFit/>
          </a:bodyPr>
          <a:lstStyle/>
          <a:p>
            <a:r>
              <a:rPr lang="nl-NL" sz="1600" u="sng" dirty="0"/>
              <a:t>Opmerkingen van collega’s</a:t>
            </a:r>
          </a:p>
          <a:p>
            <a:pPr marL="285750" indent="-285750">
              <a:buFont typeface="Arial" panose="020B0604020202020204" pitchFamily="34" charset="0"/>
              <a:buChar char="•"/>
            </a:pPr>
            <a:r>
              <a:rPr lang="nl-NL" sz="1600" dirty="0"/>
              <a:t>Klopt, het is een abstract begrip en er is nooit afstemming geweest, dus in mijn ogen is dat ook logisch (10) </a:t>
            </a:r>
          </a:p>
          <a:p>
            <a:pPr marL="285750" indent="-285750">
              <a:buFont typeface="Arial" panose="020B0604020202020204" pitchFamily="34" charset="0"/>
              <a:buChar char="•"/>
            </a:pPr>
            <a:r>
              <a:rPr lang="nl-NL" sz="1600" dirty="0"/>
              <a:t>Ja, en dat is logisch omwille van de aard van het thema (10) </a:t>
            </a:r>
          </a:p>
          <a:p>
            <a:pPr marL="285750" indent="-285750">
              <a:buFont typeface="Arial" panose="020B0604020202020204" pitchFamily="34" charset="0"/>
              <a:buChar char="•"/>
            </a:pPr>
            <a:r>
              <a:rPr lang="nl-NL" sz="1600" dirty="0"/>
              <a:t>Ik denk dat dit sowieso de makke is van dit groter groeiende team. Hoe krijg je consensus in een grote groep? Dat moet je echt willen, is een keuze waarvan je weet dat je je dus niet altijd zult committeren aan iets waar jij persoonlijk 100% achter staat, maar wat je doet om samen één stem te hebben naar de student toe (8). </a:t>
            </a:r>
          </a:p>
          <a:p>
            <a:pPr marL="285750" indent="-285750">
              <a:buFont typeface="Arial" panose="020B0604020202020204" pitchFamily="34" charset="0"/>
              <a:buChar char="•"/>
            </a:pPr>
            <a:r>
              <a:rPr lang="nl-NL" sz="1600" dirty="0"/>
              <a:t>Opvallend: veel docenten geven aan hier onvoldoende inzicht in de hebben en 15 respondenten hebben bij de toelichting niets ingevuld. </a:t>
            </a:r>
          </a:p>
        </p:txBody>
      </p:sp>
    </p:spTree>
    <p:extLst>
      <p:ext uri="{BB962C8B-B14F-4D97-AF65-F5344CB8AC3E}">
        <p14:creationId xmlns:p14="http://schemas.microsoft.com/office/powerpoint/2010/main" val="17075138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D66217-0A32-EBD1-D295-8097D917E1B1}"/>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2F7A43C0-F274-CB3B-99EB-A92A28AAAF11}"/>
              </a:ext>
            </a:extLst>
          </p:cNvPr>
          <p:cNvSpPr>
            <a:spLocks noGrp="1"/>
          </p:cNvSpPr>
          <p:nvPr>
            <p:ph idx="1"/>
          </p:nvPr>
        </p:nvSpPr>
        <p:spPr/>
        <p:txBody>
          <a:bodyPr/>
          <a:lstStyle/>
          <a:p>
            <a:endParaRPr lang="nl-NL"/>
          </a:p>
        </p:txBody>
      </p:sp>
      <p:pic>
        <p:nvPicPr>
          <p:cNvPr id="7170" name="Picture 2" descr="Diagram met antwoorden op het Formulier. Titel van de vraag: Het verplichten van studenten om, bijv. via de beoordelingscriteria, Brede Welvaart te implementeren werkt goed.. Aantal antwoorden: 38 antwoorden.">
            <a:extLst>
              <a:ext uri="{FF2B5EF4-FFF2-40B4-BE49-F238E27FC236}">
                <a16:creationId xmlns:a16="http://schemas.microsoft.com/office/drawing/2014/main" id="{5729830A-8C42-D879-2F30-7A8F75AEB8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0200"/>
            <a:ext cx="12192000" cy="6196013"/>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3BDA0272-48B0-8035-F8AD-02EAD113EFE1}"/>
              </a:ext>
            </a:extLst>
          </p:cNvPr>
          <p:cNvSpPr txBox="1"/>
          <p:nvPr/>
        </p:nvSpPr>
        <p:spPr>
          <a:xfrm>
            <a:off x="838200" y="5885234"/>
            <a:ext cx="11138210" cy="369332"/>
          </a:xfrm>
          <a:prstGeom prst="rect">
            <a:avLst/>
          </a:prstGeom>
          <a:noFill/>
          <a:ln>
            <a:solidFill>
              <a:srgbClr val="002060"/>
            </a:solidFill>
          </a:ln>
        </p:spPr>
        <p:txBody>
          <a:bodyPr wrap="square" rtlCol="0">
            <a:spAutoFit/>
          </a:bodyPr>
          <a:lstStyle/>
          <a:p>
            <a:r>
              <a:rPr lang="nl-NL" dirty="0"/>
              <a:t>1=volledig mee oneens                                                                      10=volledig mee eens</a:t>
            </a:r>
          </a:p>
        </p:txBody>
      </p:sp>
      <p:sp>
        <p:nvSpPr>
          <p:cNvPr id="5" name="Tekstvak 4">
            <a:extLst>
              <a:ext uri="{FF2B5EF4-FFF2-40B4-BE49-F238E27FC236}">
                <a16:creationId xmlns:a16="http://schemas.microsoft.com/office/drawing/2014/main" id="{9203DE4C-8B24-4FC1-C396-A22CA9F3BCCD}"/>
              </a:ext>
            </a:extLst>
          </p:cNvPr>
          <p:cNvSpPr txBox="1"/>
          <p:nvPr/>
        </p:nvSpPr>
        <p:spPr>
          <a:xfrm>
            <a:off x="-97375" y="122663"/>
            <a:ext cx="691375" cy="707886"/>
          </a:xfrm>
          <a:prstGeom prst="rect">
            <a:avLst/>
          </a:prstGeom>
          <a:noFill/>
        </p:spPr>
        <p:txBody>
          <a:bodyPr wrap="square" rtlCol="0">
            <a:spAutoFit/>
          </a:bodyPr>
          <a:lstStyle/>
          <a:p>
            <a:r>
              <a:rPr lang="nl-NL" sz="4000" b="1" dirty="0">
                <a:highlight>
                  <a:srgbClr val="FFFF00"/>
                </a:highlight>
              </a:rPr>
              <a:t>7</a:t>
            </a:r>
          </a:p>
        </p:txBody>
      </p:sp>
      <p:sp>
        <p:nvSpPr>
          <p:cNvPr id="6" name="Tekstvak 5">
            <a:extLst>
              <a:ext uri="{FF2B5EF4-FFF2-40B4-BE49-F238E27FC236}">
                <a16:creationId xmlns:a16="http://schemas.microsoft.com/office/drawing/2014/main" id="{FDAB6A82-DD63-CB21-7DE4-1296E01BCE82}"/>
              </a:ext>
            </a:extLst>
          </p:cNvPr>
          <p:cNvSpPr txBox="1"/>
          <p:nvPr/>
        </p:nvSpPr>
        <p:spPr>
          <a:xfrm>
            <a:off x="1496756" y="2319454"/>
            <a:ext cx="2720617" cy="369332"/>
          </a:xfrm>
          <a:prstGeom prst="rect">
            <a:avLst/>
          </a:prstGeom>
          <a:solidFill>
            <a:schemeClr val="tx1"/>
          </a:solidFill>
        </p:spPr>
        <p:txBody>
          <a:bodyPr wrap="none" rtlCol="0">
            <a:spAutoFit/>
          </a:bodyPr>
          <a:lstStyle/>
          <a:p>
            <a:r>
              <a:rPr lang="nl-NL" dirty="0">
                <a:solidFill>
                  <a:schemeClr val="bg1"/>
                </a:solidFill>
              </a:rPr>
              <a:t>Gemiddelde score 4,8</a:t>
            </a:r>
          </a:p>
        </p:txBody>
      </p:sp>
    </p:spTree>
    <p:extLst>
      <p:ext uri="{BB962C8B-B14F-4D97-AF65-F5344CB8AC3E}">
        <p14:creationId xmlns:p14="http://schemas.microsoft.com/office/powerpoint/2010/main" val="405614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09FC72-8D90-00C2-6F74-126458576174}"/>
              </a:ext>
            </a:extLst>
          </p:cNvPr>
          <p:cNvSpPr>
            <a:spLocks noGrp="1"/>
          </p:cNvSpPr>
          <p:nvPr>
            <p:ph type="title"/>
          </p:nvPr>
        </p:nvSpPr>
        <p:spPr>
          <a:xfrm>
            <a:off x="838200" y="365126"/>
            <a:ext cx="10515600" cy="685462"/>
          </a:xfrm>
        </p:spPr>
        <p:txBody>
          <a:bodyPr>
            <a:normAutofit/>
          </a:bodyPr>
          <a:lstStyle/>
          <a:p>
            <a:r>
              <a:rPr lang="nl-NL" b="1" dirty="0"/>
              <a:t>Conclusie</a:t>
            </a:r>
            <a:r>
              <a:rPr lang="nl-NL" dirty="0"/>
              <a:t> </a:t>
            </a:r>
          </a:p>
        </p:txBody>
      </p:sp>
      <p:sp>
        <p:nvSpPr>
          <p:cNvPr id="3" name="Tijdelijke aanduiding voor inhoud 2">
            <a:extLst>
              <a:ext uri="{FF2B5EF4-FFF2-40B4-BE49-F238E27FC236}">
                <a16:creationId xmlns:a16="http://schemas.microsoft.com/office/drawing/2014/main" id="{69F79A44-F753-D9A4-97A9-2C35003F1312}"/>
              </a:ext>
            </a:extLst>
          </p:cNvPr>
          <p:cNvSpPr>
            <a:spLocks noGrp="1"/>
          </p:cNvSpPr>
          <p:nvPr>
            <p:ph idx="1"/>
          </p:nvPr>
        </p:nvSpPr>
        <p:spPr>
          <a:xfrm>
            <a:off x="838200" y="1274323"/>
            <a:ext cx="10515600" cy="885217"/>
          </a:xfrm>
        </p:spPr>
        <p:txBody>
          <a:bodyPr>
            <a:noAutofit/>
          </a:bodyPr>
          <a:lstStyle/>
          <a:p>
            <a:pPr marL="0" indent="0">
              <a:buNone/>
            </a:pPr>
            <a:r>
              <a:rPr lang="nl-NL" sz="1800" b="1" dirty="0"/>
              <a:t>De antwoorden op de stelling om via beoordelingscriteria Brede Welvaart te implementeren variëren sterk, de meerderheid lijkt er niet in te geloven. </a:t>
            </a:r>
          </a:p>
          <a:p>
            <a:r>
              <a:rPr lang="nl-NL" dirty="0"/>
              <a:t>6 respondenten (15,8%) geven een zeven of hoger en vinden dus dat beoordelingscriteria goed werken om op die manier Brede Welvaart te implementeren.</a:t>
            </a:r>
          </a:p>
          <a:p>
            <a:r>
              <a:rPr lang="nl-NL" dirty="0"/>
              <a:t>17 collega’s (44,7%) geven een vier of lager en geven daardoor aan weinig te zien in het inzetten van beoordelingscriteria als middel voor implementatie. </a:t>
            </a:r>
          </a:p>
          <a:p>
            <a:r>
              <a:rPr lang="nl-NL" dirty="0"/>
              <a:t>Voor de volledigheid, 6 respondenten zitten in het midden met een vijf of een zes als cijfer. </a:t>
            </a:r>
          </a:p>
          <a:p>
            <a:r>
              <a:rPr lang="nl-NL" u="sng" dirty="0"/>
              <a:t>Gemiddelde cijfer 4,8</a:t>
            </a:r>
            <a:r>
              <a:rPr lang="nl-NL" dirty="0"/>
              <a:t>.</a:t>
            </a:r>
          </a:p>
          <a:p>
            <a:pPr marL="0" indent="0">
              <a:buNone/>
            </a:pPr>
            <a:endParaRPr lang="nl-NL" sz="1800" dirty="0"/>
          </a:p>
        </p:txBody>
      </p:sp>
      <p:sp>
        <p:nvSpPr>
          <p:cNvPr id="5" name="Tekstvak 4">
            <a:extLst>
              <a:ext uri="{FF2B5EF4-FFF2-40B4-BE49-F238E27FC236}">
                <a16:creationId xmlns:a16="http://schemas.microsoft.com/office/drawing/2014/main" id="{E834D6BB-3C65-EC7E-0306-85CCB3A7A34E}"/>
              </a:ext>
            </a:extLst>
          </p:cNvPr>
          <p:cNvSpPr txBox="1"/>
          <p:nvPr/>
        </p:nvSpPr>
        <p:spPr>
          <a:xfrm>
            <a:off x="838200" y="3841595"/>
            <a:ext cx="10726563" cy="2800767"/>
          </a:xfrm>
          <a:prstGeom prst="rect">
            <a:avLst/>
          </a:prstGeom>
          <a:noFill/>
        </p:spPr>
        <p:txBody>
          <a:bodyPr wrap="square">
            <a:spAutoFit/>
          </a:bodyPr>
          <a:lstStyle/>
          <a:p>
            <a:r>
              <a:rPr lang="nl-NL" sz="1600" u="sng" dirty="0"/>
              <a:t>Opmerkingen van collega’s</a:t>
            </a:r>
          </a:p>
          <a:p>
            <a:pPr marL="285750" indent="-285750">
              <a:buFont typeface="Arial" panose="020B0604020202020204" pitchFamily="34" charset="0"/>
              <a:buChar char="•"/>
            </a:pPr>
            <a:r>
              <a:rPr lang="nl-NL" sz="1600" dirty="0"/>
              <a:t>Dit is de enige manier om studenten te dwingen om ermee bezig te gaan (9). </a:t>
            </a:r>
          </a:p>
          <a:p>
            <a:pPr marL="285750" indent="-285750">
              <a:buFont typeface="Arial" panose="020B0604020202020204" pitchFamily="34" charset="0"/>
              <a:buChar char="•"/>
            </a:pPr>
            <a:r>
              <a:rPr lang="nl-NL" sz="1600" dirty="0"/>
              <a:t>'Verplichten' is geen fijn woord en dit thema 'alleen' via de beoordelingscriteria aandacht geven zal vooral weerstand oproepen (8). </a:t>
            </a:r>
          </a:p>
          <a:p>
            <a:pPr marL="285750" indent="-285750">
              <a:buFont typeface="Arial" panose="020B0604020202020204" pitchFamily="34" charset="0"/>
              <a:buChar char="•"/>
            </a:pPr>
            <a:r>
              <a:rPr lang="nl-NL" sz="1600" dirty="0"/>
              <a:t>Het zou geen verplichting moeten zijn, het zou voor de studenten zo interessant gemaakt moeten worden dat zij er niet omheen kunnen. Hierdoor zullen zij het zelf willen implementeren. Dit lijkt mij beter te werken dan het verplicht stellen (4). </a:t>
            </a:r>
          </a:p>
          <a:p>
            <a:pPr marL="285750" indent="-285750">
              <a:buFont typeface="Arial" panose="020B0604020202020204" pitchFamily="34" charset="0"/>
              <a:buChar char="•"/>
            </a:pPr>
            <a:r>
              <a:rPr lang="nl-NL" sz="1600" dirty="0"/>
              <a:t>Nee allesbehalve. Direct mee stoppen, en kijk eens wat je kunt bereiken met inspelen op eigen passie en belevingswereld van studenten (2) </a:t>
            </a:r>
          </a:p>
          <a:p>
            <a:pPr marL="285750" indent="-285750">
              <a:buFont typeface="Arial" panose="020B0604020202020204" pitchFamily="34" charset="0"/>
              <a:buChar char="•"/>
            </a:pPr>
            <a:r>
              <a:rPr lang="nl-NL" sz="1600" dirty="0"/>
              <a:t>Het wordt vaak als een verplichting gezien: "ow nog even iets duurzaams toevoegen dan zijn de docenten ook weer blij’. Verplichtingen werken niet om te motiveren (1) </a:t>
            </a:r>
          </a:p>
        </p:txBody>
      </p:sp>
    </p:spTree>
    <p:extLst>
      <p:ext uri="{BB962C8B-B14F-4D97-AF65-F5344CB8AC3E}">
        <p14:creationId xmlns:p14="http://schemas.microsoft.com/office/powerpoint/2010/main" val="11130434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2232E2-7256-0271-2F28-E5FD36E7E06A}"/>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A305FBD5-6242-B6BB-3FAD-030CA0A20232}"/>
              </a:ext>
            </a:extLst>
          </p:cNvPr>
          <p:cNvSpPr>
            <a:spLocks noGrp="1"/>
          </p:cNvSpPr>
          <p:nvPr>
            <p:ph idx="1"/>
          </p:nvPr>
        </p:nvSpPr>
        <p:spPr/>
        <p:txBody>
          <a:bodyPr/>
          <a:lstStyle/>
          <a:p>
            <a:endParaRPr lang="nl-NL"/>
          </a:p>
        </p:txBody>
      </p:sp>
      <p:pic>
        <p:nvPicPr>
          <p:cNvPr id="8194" name="Picture 2" descr="Diagram met antwoorden op het Formulier. Titel van de vraag: Ik heb meer tijd nodig om mijn kennis over Brede Welvaart te vergroten &#10;. Aantal antwoorden: 38 antwoorden.">
            <a:extLst>
              <a:ext uri="{FF2B5EF4-FFF2-40B4-BE49-F238E27FC236}">
                <a16:creationId xmlns:a16="http://schemas.microsoft.com/office/drawing/2014/main" id="{C34D2B33-0C88-5575-F67C-787AB06677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6435"/>
            <a:ext cx="12192000" cy="5999753"/>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F5245C15-CAB7-7CDE-8C1B-19F6A22BACF1}"/>
              </a:ext>
            </a:extLst>
          </p:cNvPr>
          <p:cNvSpPr txBox="1"/>
          <p:nvPr/>
        </p:nvSpPr>
        <p:spPr>
          <a:xfrm>
            <a:off x="1188000" y="5885234"/>
            <a:ext cx="10833015" cy="369332"/>
          </a:xfrm>
          <a:prstGeom prst="rect">
            <a:avLst/>
          </a:prstGeom>
          <a:noFill/>
          <a:ln>
            <a:solidFill>
              <a:srgbClr val="002060"/>
            </a:solidFill>
          </a:ln>
        </p:spPr>
        <p:txBody>
          <a:bodyPr wrap="square" rtlCol="0">
            <a:spAutoFit/>
          </a:bodyPr>
          <a:lstStyle/>
          <a:p>
            <a:r>
              <a:rPr lang="nl-NL" dirty="0"/>
              <a:t>1=volledig mee oneens                                                                  10=volledig mee eens</a:t>
            </a:r>
          </a:p>
        </p:txBody>
      </p:sp>
      <p:sp>
        <p:nvSpPr>
          <p:cNvPr id="5" name="Tekstvak 4">
            <a:extLst>
              <a:ext uri="{FF2B5EF4-FFF2-40B4-BE49-F238E27FC236}">
                <a16:creationId xmlns:a16="http://schemas.microsoft.com/office/drawing/2014/main" id="{1A25F2D0-FBF9-896F-82BD-CEC221E98DAB}"/>
              </a:ext>
            </a:extLst>
          </p:cNvPr>
          <p:cNvSpPr txBox="1"/>
          <p:nvPr/>
        </p:nvSpPr>
        <p:spPr>
          <a:xfrm>
            <a:off x="-100361" y="121058"/>
            <a:ext cx="691375" cy="707886"/>
          </a:xfrm>
          <a:prstGeom prst="rect">
            <a:avLst/>
          </a:prstGeom>
          <a:noFill/>
        </p:spPr>
        <p:txBody>
          <a:bodyPr wrap="square" rtlCol="0">
            <a:spAutoFit/>
          </a:bodyPr>
          <a:lstStyle/>
          <a:p>
            <a:r>
              <a:rPr lang="nl-NL" sz="4000" b="1" dirty="0">
                <a:highlight>
                  <a:srgbClr val="FFFF00"/>
                </a:highlight>
              </a:rPr>
              <a:t>8</a:t>
            </a:r>
          </a:p>
        </p:txBody>
      </p:sp>
      <p:sp>
        <p:nvSpPr>
          <p:cNvPr id="6" name="Tekstvak 5">
            <a:extLst>
              <a:ext uri="{FF2B5EF4-FFF2-40B4-BE49-F238E27FC236}">
                <a16:creationId xmlns:a16="http://schemas.microsoft.com/office/drawing/2014/main" id="{2C1DCA41-A3E3-8342-B3EC-1EC15D870C6C}"/>
              </a:ext>
            </a:extLst>
          </p:cNvPr>
          <p:cNvSpPr txBox="1"/>
          <p:nvPr/>
        </p:nvSpPr>
        <p:spPr>
          <a:xfrm>
            <a:off x="1753234" y="1996069"/>
            <a:ext cx="2720617" cy="369332"/>
          </a:xfrm>
          <a:prstGeom prst="rect">
            <a:avLst/>
          </a:prstGeom>
          <a:solidFill>
            <a:schemeClr val="tx1"/>
          </a:solidFill>
        </p:spPr>
        <p:txBody>
          <a:bodyPr wrap="none" rtlCol="0">
            <a:spAutoFit/>
          </a:bodyPr>
          <a:lstStyle/>
          <a:p>
            <a:r>
              <a:rPr lang="nl-NL" dirty="0">
                <a:solidFill>
                  <a:schemeClr val="bg1"/>
                </a:solidFill>
              </a:rPr>
              <a:t>Gemiddelde score 6,8</a:t>
            </a:r>
          </a:p>
        </p:txBody>
      </p:sp>
    </p:spTree>
    <p:extLst>
      <p:ext uri="{BB962C8B-B14F-4D97-AF65-F5344CB8AC3E}">
        <p14:creationId xmlns:p14="http://schemas.microsoft.com/office/powerpoint/2010/main" val="35276999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09FC72-8D90-00C2-6F74-126458576174}"/>
              </a:ext>
            </a:extLst>
          </p:cNvPr>
          <p:cNvSpPr>
            <a:spLocks noGrp="1"/>
          </p:cNvSpPr>
          <p:nvPr>
            <p:ph type="title"/>
          </p:nvPr>
        </p:nvSpPr>
        <p:spPr>
          <a:xfrm>
            <a:off x="838200" y="365126"/>
            <a:ext cx="10515600" cy="685462"/>
          </a:xfrm>
        </p:spPr>
        <p:txBody>
          <a:bodyPr>
            <a:normAutofit/>
          </a:bodyPr>
          <a:lstStyle/>
          <a:p>
            <a:r>
              <a:rPr lang="nl-NL" b="1" dirty="0"/>
              <a:t>Conclusie</a:t>
            </a:r>
            <a:r>
              <a:rPr lang="nl-NL" dirty="0"/>
              <a:t> </a:t>
            </a:r>
          </a:p>
        </p:txBody>
      </p:sp>
      <p:sp>
        <p:nvSpPr>
          <p:cNvPr id="3" name="Tijdelijke aanduiding voor inhoud 2">
            <a:extLst>
              <a:ext uri="{FF2B5EF4-FFF2-40B4-BE49-F238E27FC236}">
                <a16:creationId xmlns:a16="http://schemas.microsoft.com/office/drawing/2014/main" id="{69F79A44-F753-D9A4-97A9-2C35003F1312}"/>
              </a:ext>
            </a:extLst>
          </p:cNvPr>
          <p:cNvSpPr>
            <a:spLocks noGrp="1"/>
          </p:cNvSpPr>
          <p:nvPr>
            <p:ph idx="1"/>
          </p:nvPr>
        </p:nvSpPr>
        <p:spPr>
          <a:xfrm>
            <a:off x="838200" y="1274323"/>
            <a:ext cx="10515600" cy="885217"/>
          </a:xfrm>
        </p:spPr>
        <p:txBody>
          <a:bodyPr>
            <a:noAutofit/>
          </a:bodyPr>
          <a:lstStyle/>
          <a:p>
            <a:pPr marL="0" indent="0">
              <a:buNone/>
            </a:pPr>
            <a:r>
              <a:rPr lang="nl-NL" sz="1800" b="1" dirty="0"/>
              <a:t>De stelling dat er meer tijd nodig is om de kennis van Brede Welvaart te vergroten wordt door de meerderheid van het team onderschreven. </a:t>
            </a:r>
          </a:p>
          <a:p>
            <a:r>
              <a:rPr lang="nl-NL" dirty="0"/>
              <a:t>Maar liefst 24 docenten geven hiervoor een cijfer van zeven of hoger</a:t>
            </a:r>
          </a:p>
          <a:p>
            <a:r>
              <a:rPr lang="nl-NL" dirty="0"/>
              <a:t>7 respondenten geven een drie of lager en zijn het niet eens met de stelling</a:t>
            </a:r>
          </a:p>
          <a:p>
            <a:r>
              <a:rPr lang="nl-NL" dirty="0"/>
              <a:t>7 docenten zitten in het midden en geven een vijf of een zes. </a:t>
            </a:r>
          </a:p>
          <a:p>
            <a:r>
              <a:rPr lang="nl-NL" u="sng" dirty="0"/>
              <a:t>Gemiddelde cijfer 6,8</a:t>
            </a:r>
          </a:p>
          <a:p>
            <a:pPr marL="0" indent="0">
              <a:buNone/>
            </a:pPr>
            <a:endParaRPr lang="nl-NL" sz="1800" dirty="0"/>
          </a:p>
        </p:txBody>
      </p:sp>
      <p:sp>
        <p:nvSpPr>
          <p:cNvPr id="5" name="Tekstvak 4">
            <a:extLst>
              <a:ext uri="{FF2B5EF4-FFF2-40B4-BE49-F238E27FC236}">
                <a16:creationId xmlns:a16="http://schemas.microsoft.com/office/drawing/2014/main" id="{E834D6BB-3C65-EC7E-0306-85CCB3A7A34E}"/>
              </a:ext>
            </a:extLst>
          </p:cNvPr>
          <p:cNvSpPr txBox="1"/>
          <p:nvPr/>
        </p:nvSpPr>
        <p:spPr>
          <a:xfrm>
            <a:off x="838200" y="3072160"/>
            <a:ext cx="10926337" cy="3539430"/>
          </a:xfrm>
          <a:prstGeom prst="rect">
            <a:avLst/>
          </a:prstGeom>
          <a:noFill/>
        </p:spPr>
        <p:txBody>
          <a:bodyPr wrap="square">
            <a:spAutoFit/>
          </a:bodyPr>
          <a:lstStyle/>
          <a:p>
            <a:r>
              <a:rPr lang="nl-NL" sz="1600" u="sng" dirty="0"/>
              <a:t>Opmerkingen van collega’s</a:t>
            </a:r>
          </a:p>
          <a:p>
            <a:pPr marL="285750" indent="-285750">
              <a:buFont typeface="Arial" panose="020B0604020202020204" pitchFamily="34" charset="0"/>
              <a:buChar char="•"/>
            </a:pPr>
            <a:r>
              <a:rPr lang="nl-NL" sz="1600" dirty="0"/>
              <a:t>Dit onderwerp is volledig in te ontwikkeling het vraagt van ons allen om te blijven leren (10). </a:t>
            </a:r>
          </a:p>
          <a:p>
            <a:pPr marL="285750" indent="-285750">
              <a:buFont typeface="Arial" panose="020B0604020202020204" pitchFamily="34" charset="0"/>
              <a:buChar char="•"/>
            </a:pPr>
            <a:r>
              <a:rPr lang="nl-NL" sz="1600" dirty="0"/>
              <a:t>Ikzelf heb hier onvoldoende kennis in. Ik beschik dan op dit moment ook niet tot de kwaliteit om het anders in de lessen over te brengen dan hoe het nu in mijn ogen opgenomen is (zoals hierboven toegelicht; als een extraatje) (10). </a:t>
            </a:r>
          </a:p>
          <a:p>
            <a:pPr marL="285750" indent="-285750">
              <a:buFont typeface="Arial" panose="020B0604020202020204" pitchFamily="34" charset="0"/>
              <a:buChar char="•"/>
            </a:pPr>
            <a:r>
              <a:rPr lang="nl-NL" sz="1600" dirty="0"/>
              <a:t>Eens. Zou top zijn om uren te krijgen om de belangrijkste lesstof over dit onderwerp uit de P en de K goed door te kunnen nemen. (dus de stof buiten mijn eigen vakken) (10). </a:t>
            </a:r>
          </a:p>
          <a:p>
            <a:pPr marL="285750" indent="-285750">
              <a:buFont typeface="Arial" panose="020B0604020202020204" pitchFamily="34" charset="0"/>
              <a:buChar char="•"/>
            </a:pPr>
            <a:r>
              <a:rPr lang="nl-NL" sz="1600" dirty="0"/>
              <a:t>Eens, hier kan niet genoeg tijd voor vrij gemaakt worden. Hoewel het m.i. niet  per se gaat over 'kennis', maar meer over houding en gedrag. Docenten kunnen 'kennis' hebben maar wat is dat waard als je het niet kunt voorleven aan de studenten? (10). </a:t>
            </a:r>
          </a:p>
          <a:p>
            <a:pPr marL="285750" indent="-285750">
              <a:buFont typeface="Arial" panose="020B0604020202020204" pitchFamily="34" charset="0"/>
              <a:buChar char="•"/>
            </a:pPr>
            <a:r>
              <a:rPr lang="nl-NL" sz="1600" dirty="0"/>
              <a:t>in de teammiddagen wordt hier veel aandacht aan besteed, daarnaast kan je zelf boeken bestellen / artikelen lezen en je eigen ontwikkeling bijhouden (3). </a:t>
            </a:r>
          </a:p>
          <a:p>
            <a:pPr marL="285750" indent="-285750">
              <a:buFont typeface="Arial" panose="020B0604020202020204" pitchFamily="34" charset="0"/>
              <a:buChar char="•"/>
            </a:pPr>
            <a:r>
              <a:rPr lang="nl-NL" sz="1600" dirty="0"/>
              <a:t>nee hoor, de kennis is er wel, nu goed nadenken over hoe we dit over de bühne brengen. Dat gaat nu niet goed (1). </a:t>
            </a:r>
          </a:p>
        </p:txBody>
      </p:sp>
    </p:spTree>
    <p:extLst>
      <p:ext uri="{BB962C8B-B14F-4D97-AF65-F5344CB8AC3E}">
        <p14:creationId xmlns:p14="http://schemas.microsoft.com/office/powerpoint/2010/main" val="23573563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4ED73C-7125-AED1-DAD3-7980624E5E7B}"/>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A2675558-9095-DA67-A856-EE962102212D}"/>
              </a:ext>
            </a:extLst>
          </p:cNvPr>
          <p:cNvSpPr>
            <a:spLocks noGrp="1"/>
          </p:cNvSpPr>
          <p:nvPr>
            <p:ph idx="1"/>
          </p:nvPr>
        </p:nvSpPr>
        <p:spPr/>
        <p:txBody>
          <a:bodyPr/>
          <a:lstStyle/>
          <a:p>
            <a:endParaRPr lang="nl-NL"/>
          </a:p>
        </p:txBody>
      </p:sp>
      <p:pic>
        <p:nvPicPr>
          <p:cNvPr id="9218" name="Picture 2" descr="Diagram met antwoorden op het Formulier. Titel van de vraag: Door ons meer te verdiepen in de didactiek kunnen we studenten gemakkelijker meenemen in Brede Welvaart. &#10;. Aantal antwoorden: 38 antwoorden.">
            <a:extLst>
              <a:ext uri="{FF2B5EF4-FFF2-40B4-BE49-F238E27FC236}">
                <a16:creationId xmlns:a16="http://schemas.microsoft.com/office/drawing/2014/main" id="{14091798-2A79-DDFE-2316-AE48749797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0200"/>
            <a:ext cx="12192000" cy="6196013"/>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20F5B340-9F63-F5DA-DB85-5B8ECE2B66B3}"/>
              </a:ext>
            </a:extLst>
          </p:cNvPr>
          <p:cNvSpPr txBox="1"/>
          <p:nvPr/>
        </p:nvSpPr>
        <p:spPr>
          <a:xfrm>
            <a:off x="1188000" y="5885234"/>
            <a:ext cx="10810712" cy="369332"/>
          </a:xfrm>
          <a:prstGeom prst="rect">
            <a:avLst/>
          </a:prstGeom>
          <a:noFill/>
          <a:ln>
            <a:solidFill>
              <a:srgbClr val="002060"/>
            </a:solidFill>
          </a:ln>
        </p:spPr>
        <p:txBody>
          <a:bodyPr wrap="square" rtlCol="0">
            <a:spAutoFit/>
          </a:bodyPr>
          <a:lstStyle/>
          <a:p>
            <a:r>
              <a:rPr lang="nl-NL" dirty="0"/>
              <a:t>1=volledig mee oneens                                                                 10=volledig mee eens</a:t>
            </a:r>
          </a:p>
        </p:txBody>
      </p:sp>
      <p:sp>
        <p:nvSpPr>
          <p:cNvPr id="5" name="Tekstvak 4">
            <a:extLst>
              <a:ext uri="{FF2B5EF4-FFF2-40B4-BE49-F238E27FC236}">
                <a16:creationId xmlns:a16="http://schemas.microsoft.com/office/drawing/2014/main" id="{413C44F1-D1D3-C0A4-34B7-CC62FC149442}"/>
              </a:ext>
            </a:extLst>
          </p:cNvPr>
          <p:cNvSpPr txBox="1"/>
          <p:nvPr/>
        </p:nvSpPr>
        <p:spPr>
          <a:xfrm>
            <a:off x="-89210" y="0"/>
            <a:ext cx="691375" cy="707886"/>
          </a:xfrm>
          <a:prstGeom prst="rect">
            <a:avLst/>
          </a:prstGeom>
          <a:noFill/>
        </p:spPr>
        <p:txBody>
          <a:bodyPr wrap="square" rtlCol="0">
            <a:spAutoFit/>
          </a:bodyPr>
          <a:lstStyle/>
          <a:p>
            <a:r>
              <a:rPr lang="nl-NL" sz="4000" b="1" dirty="0">
                <a:highlight>
                  <a:srgbClr val="FFFF00"/>
                </a:highlight>
              </a:rPr>
              <a:t>9</a:t>
            </a:r>
          </a:p>
        </p:txBody>
      </p:sp>
      <p:sp>
        <p:nvSpPr>
          <p:cNvPr id="6" name="Tekstvak 5">
            <a:extLst>
              <a:ext uri="{FF2B5EF4-FFF2-40B4-BE49-F238E27FC236}">
                <a16:creationId xmlns:a16="http://schemas.microsoft.com/office/drawing/2014/main" id="{E4B96450-5F20-856A-58E0-58FB3F8B9E03}"/>
              </a:ext>
            </a:extLst>
          </p:cNvPr>
          <p:cNvSpPr txBox="1"/>
          <p:nvPr/>
        </p:nvSpPr>
        <p:spPr>
          <a:xfrm>
            <a:off x="1753234" y="2308303"/>
            <a:ext cx="2720617" cy="369332"/>
          </a:xfrm>
          <a:prstGeom prst="rect">
            <a:avLst/>
          </a:prstGeom>
          <a:solidFill>
            <a:schemeClr val="tx1"/>
          </a:solidFill>
        </p:spPr>
        <p:txBody>
          <a:bodyPr wrap="none" rtlCol="0">
            <a:spAutoFit/>
          </a:bodyPr>
          <a:lstStyle/>
          <a:p>
            <a:r>
              <a:rPr lang="nl-NL" dirty="0">
                <a:solidFill>
                  <a:schemeClr val="bg1"/>
                </a:solidFill>
              </a:rPr>
              <a:t>Gemiddelde score 6,6</a:t>
            </a:r>
          </a:p>
        </p:txBody>
      </p:sp>
    </p:spTree>
    <p:extLst>
      <p:ext uri="{BB962C8B-B14F-4D97-AF65-F5344CB8AC3E}">
        <p14:creationId xmlns:p14="http://schemas.microsoft.com/office/powerpoint/2010/main" val="23964098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09FC72-8D90-00C2-6F74-126458576174}"/>
              </a:ext>
            </a:extLst>
          </p:cNvPr>
          <p:cNvSpPr>
            <a:spLocks noGrp="1"/>
          </p:cNvSpPr>
          <p:nvPr>
            <p:ph type="title"/>
          </p:nvPr>
        </p:nvSpPr>
        <p:spPr>
          <a:xfrm>
            <a:off x="838200" y="365126"/>
            <a:ext cx="10515600" cy="685462"/>
          </a:xfrm>
        </p:spPr>
        <p:txBody>
          <a:bodyPr>
            <a:normAutofit/>
          </a:bodyPr>
          <a:lstStyle/>
          <a:p>
            <a:r>
              <a:rPr lang="nl-NL" b="1" dirty="0"/>
              <a:t>Conclusie</a:t>
            </a:r>
            <a:r>
              <a:rPr lang="nl-NL" dirty="0"/>
              <a:t> </a:t>
            </a:r>
          </a:p>
        </p:txBody>
      </p:sp>
      <p:sp>
        <p:nvSpPr>
          <p:cNvPr id="3" name="Tijdelijke aanduiding voor inhoud 2">
            <a:extLst>
              <a:ext uri="{FF2B5EF4-FFF2-40B4-BE49-F238E27FC236}">
                <a16:creationId xmlns:a16="http://schemas.microsoft.com/office/drawing/2014/main" id="{69F79A44-F753-D9A4-97A9-2C35003F1312}"/>
              </a:ext>
            </a:extLst>
          </p:cNvPr>
          <p:cNvSpPr>
            <a:spLocks noGrp="1"/>
          </p:cNvSpPr>
          <p:nvPr>
            <p:ph idx="1"/>
          </p:nvPr>
        </p:nvSpPr>
        <p:spPr>
          <a:xfrm>
            <a:off x="704386" y="1263172"/>
            <a:ext cx="10515600" cy="885217"/>
          </a:xfrm>
        </p:spPr>
        <p:txBody>
          <a:bodyPr>
            <a:noAutofit/>
          </a:bodyPr>
          <a:lstStyle/>
          <a:p>
            <a:pPr marL="0" indent="0">
              <a:buNone/>
            </a:pPr>
            <a:r>
              <a:rPr lang="nl-NL" sz="1800" b="1" dirty="0"/>
              <a:t>De meerderheid geeft aan dat een verdieping in de didaktiek een bijdrage zou kunnen leveren aan het makkelijker meenemen van studenten in het onderwerp. </a:t>
            </a:r>
          </a:p>
          <a:p>
            <a:r>
              <a:rPr lang="nl-NL" dirty="0"/>
              <a:t>23 respondenten (61%) voelen wel wat voor om aan de gang te gaan met didactiek, zij geven een 7 of hoger. </a:t>
            </a:r>
          </a:p>
          <a:p>
            <a:r>
              <a:rPr lang="nl-NL" dirty="0"/>
              <a:t>7 respondenten zien het wat minder zitten, zij geven een cijfer lager dan een vijf.  </a:t>
            </a:r>
          </a:p>
          <a:p>
            <a:r>
              <a:rPr lang="nl-NL" dirty="0"/>
              <a:t>8 respondenten zitten in het midden en kruisen een 5 en een 6 aan</a:t>
            </a:r>
          </a:p>
          <a:p>
            <a:r>
              <a:rPr lang="nl-NL" u="sng" dirty="0"/>
              <a:t>Gemiddelde cijfer 6,6</a:t>
            </a:r>
          </a:p>
          <a:p>
            <a:pPr marL="0" indent="0">
              <a:buNone/>
            </a:pPr>
            <a:endParaRPr lang="nl-NL" sz="1800" dirty="0"/>
          </a:p>
        </p:txBody>
      </p:sp>
      <p:sp>
        <p:nvSpPr>
          <p:cNvPr id="5" name="Tekstvak 4">
            <a:extLst>
              <a:ext uri="{FF2B5EF4-FFF2-40B4-BE49-F238E27FC236}">
                <a16:creationId xmlns:a16="http://schemas.microsoft.com/office/drawing/2014/main" id="{E834D6BB-3C65-EC7E-0306-85CCB3A7A34E}"/>
              </a:ext>
            </a:extLst>
          </p:cNvPr>
          <p:cNvSpPr txBox="1"/>
          <p:nvPr/>
        </p:nvSpPr>
        <p:spPr>
          <a:xfrm>
            <a:off x="732718" y="3432339"/>
            <a:ext cx="10726563" cy="2554545"/>
          </a:xfrm>
          <a:prstGeom prst="rect">
            <a:avLst/>
          </a:prstGeom>
          <a:noFill/>
        </p:spPr>
        <p:txBody>
          <a:bodyPr wrap="square">
            <a:spAutoFit/>
          </a:bodyPr>
          <a:lstStyle/>
          <a:p>
            <a:r>
              <a:rPr lang="nl-NL" sz="1600" u="sng" dirty="0"/>
              <a:t>Opmerkingen van collega’s</a:t>
            </a:r>
          </a:p>
          <a:p>
            <a:pPr marL="285750" indent="-285750">
              <a:buFont typeface="Arial" panose="020B0604020202020204" pitchFamily="34" charset="0"/>
              <a:buChar char="•"/>
            </a:pPr>
            <a:r>
              <a:rPr lang="nl-NL" sz="1600" dirty="0"/>
              <a:t>Gaat vooral om de kennis/definitie. het overbrengen moet mi. met veel meer voorbeelden en actualiteit (welke bedrijven zijn succesvol met brede welvaar, hoe doen zijn dat etc..) Dat het nodig is weten de studenten, maar dat is nog niet genoeg om de studenten enthousiast te maken. </a:t>
            </a:r>
          </a:p>
          <a:p>
            <a:pPr marL="285750" indent="-285750">
              <a:buFont typeface="Arial" panose="020B0604020202020204" pitchFamily="34" charset="0"/>
              <a:buChar char="•"/>
            </a:pPr>
            <a:r>
              <a:rPr lang="nl-NL" sz="1600" dirty="0"/>
              <a:t>Hier ben ik van overtuigd, we denken nogal snel dat we als team alles goed doen, maar verkennen we nieuwe dingen? Omarmen we deze zaken echt?</a:t>
            </a:r>
          </a:p>
          <a:p>
            <a:pPr marL="285750" indent="-285750">
              <a:buFont typeface="Arial" panose="020B0604020202020204" pitchFamily="34" charset="0"/>
              <a:buChar char="•"/>
            </a:pPr>
            <a:r>
              <a:rPr lang="nl-NL" sz="1600" dirty="0"/>
              <a:t>Meer verdiepen in didactiek kan natuurlijk nooit kwaad maar het lijkt me niet de eerste stap. </a:t>
            </a:r>
          </a:p>
          <a:p>
            <a:pPr marL="285750" indent="-285750">
              <a:buFont typeface="Arial" panose="020B0604020202020204" pitchFamily="34" charset="0"/>
              <a:buChar char="•"/>
            </a:pPr>
            <a:r>
              <a:rPr lang="nl-NL" sz="1600" dirty="0"/>
              <a:t>Ik weet niet of didactiek de sleutel is. Het zit hem wellicht meer in de vorm en de voorbeelden</a:t>
            </a:r>
          </a:p>
          <a:p>
            <a:pPr marL="285750" indent="-285750">
              <a:buFont typeface="Arial" panose="020B0604020202020204" pitchFamily="34" charset="0"/>
              <a:buChar char="•"/>
            </a:pPr>
            <a:r>
              <a:rPr lang="nl-NL" sz="1600" dirty="0"/>
              <a:t>Zou niet nodig moeten zijn. Wordt bij andere vakken ook niet verwacht, dus waarom voor dit onderwerp wel?</a:t>
            </a:r>
          </a:p>
        </p:txBody>
      </p:sp>
    </p:spTree>
    <p:extLst>
      <p:ext uri="{BB962C8B-B14F-4D97-AF65-F5344CB8AC3E}">
        <p14:creationId xmlns:p14="http://schemas.microsoft.com/office/powerpoint/2010/main" val="16708588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0EF89F-85E5-50A9-55A5-7E201B6F7982}"/>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472BF9DC-C73F-9F78-35C3-0E2DF1BAC330}"/>
              </a:ext>
            </a:extLst>
          </p:cNvPr>
          <p:cNvSpPr>
            <a:spLocks noGrp="1"/>
          </p:cNvSpPr>
          <p:nvPr>
            <p:ph idx="1"/>
          </p:nvPr>
        </p:nvSpPr>
        <p:spPr/>
        <p:txBody>
          <a:bodyPr/>
          <a:lstStyle/>
          <a:p>
            <a:endParaRPr lang="nl-NL"/>
          </a:p>
        </p:txBody>
      </p:sp>
      <p:pic>
        <p:nvPicPr>
          <p:cNvPr id="10242" name="Picture 2" descr="Diagram met antwoorden op het Formulier. Titel van de vraag: Het gaat ons helpen als we het vlammetje m.b.t. Brede Welvaart aanwakkeren bij PPO.&#10;. Aantal antwoorden: 38 antwoorden.">
            <a:extLst>
              <a:ext uri="{FF2B5EF4-FFF2-40B4-BE49-F238E27FC236}">
                <a16:creationId xmlns:a16="http://schemas.microsoft.com/office/drawing/2014/main" id="{74CFB6BD-1489-2A3E-E2C2-110D582C4D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26435"/>
            <a:ext cx="12192000" cy="5999753"/>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5719CA2B-E4CE-3F8E-962B-AA351CA02CC7}"/>
              </a:ext>
            </a:extLst>
          </p:cNvPr>
          <p:cNvSpPr txBox="1"/>
          <p:nvPr/>
        </p:nvSpPr>
        <p:spPr>
          <a:xfrm>
            <a:off x="1188000" y="5885234"/>
            <a:ext cx="10844166" cy="369332"/>
          </a:xfrm>
          <a:prstGeom prst="rect">
            <a:avLst/>
          </a:prstGeom>
          <a:noFill/>
          <a:ln>
            <a:solidFill>
              <a:srgbClr val="002060"/>
            </a:solidFill>
          </a:ln>
        </p:spPr>
        <p:txBody>
          <a:bodyPr wrap="square" rtlCol="0">
            <a:spAutoFit/>
          </a:bodyPr>
          <a:lstStyle/>
          <a:p>
            <a:r>
              <a:rPr lang="nl-NL" dirty="0"/>
              <a:t>1=volledig mee oneens                                                                  10=volledig mee eens</a:t>
            </a:r>
          </a:p>
        </p:txBody>
      </p:sp>
      <p:sp>
        <p:nvSpPr>
          <p:cNvPr id="5" name="Tekstvak 4">
            <a:extLst>
              <a:ext uri="{FF2B5EF4-FFF2-40B4-BE49-F238E27FC236}">
                <a16:creationId xmlns:a16="http://schemas.microsoft.com/office/drawing/2014/main" id="{38B8BD15-2F1F-251C-0678-80AC90BBFEEA}"/>
              </a:ext>
            </a:extLst>
          </p:cNvPr>
          <p:cNvSpPr txBox="1"/>
          <p:nvPr/>
        </p:nvSpPr>
        <p:spPr>
          <a:xfrm>
            <a:off x="-89210" y="0"/>
            <a:ext cx="1092820" cy="707886"/>
          </a:xfrm>
          <a:prstGeom prst="rect">
            <a:avLst/>
          </a:prstGeom>
          <a:noFill/>
        </p:spPr>
        <p:txBody>
          <a:bodyPr wrap="square" rtlCol="0">
            <a:spAutoFit/>
          </a:bodyPr>
          <a:lstStyle/>
          <a:p>
            <a:r>
              <a:rPr lang="nl-NL" sz="4000" b="1" dirty="0">
                <a:highlight>
                  <a:srgbClr val="FFFF00"/>
                </a:highlight>
              </a:rPr>
              <a:t>10</a:t>
            </a:r>
          </a:p>
        </p:txBody>
      </p:sp>
      <p:sp>
        <p:nvSpPr>
          <p:cNvPr id="6" name="Tekstvak 5">
            <a:extLst>
              <a:ext uri="{FF2B5EF4-FFF2-40B4-BE49-F238E27FC236}">
                <a16:creationId xmlns:a16="http://schemas.microsoft.com/office/drawing/2014/main" id="{1AB760A2-AB92-19E6-1259-0DDF8BCC0435}"/>
              </a:ext>
            </a:extLst>
          </p:cNvPr>
          <p:cNvSpPr txBox="1"/>
          <p:nvPr/>
        </p:nvSpPr>
        <p:spPr>
          <a:xfrm>
            <a:off x="5723068" y="1973767"/>
            <a:ext cx="2720617" cy="369332"/>
          </a:xfrm>
          <a:prstGeom prst="rect">
            <a:avLst/>
          </a:prstGeom>
          <a:solidFill>
            <a:schemeClr val="tx1"/>
          </a:solidFill>
        </p:spPr>
        <p:txBody>
          <a:bodyPr wrap="none" rtlCol="0">
            <a:spAutoFit/>
          </a:bodyPr>
          <a:lstStyle/>
          <a:p>
            <a:r>
              <a:rPr lang="nl-NL" dirty="0">
                <a:solidFill>
                  <a:schemeClr val="bg1"/>
                </a:solidFill>
              </a:rPr>
              <a:t>Gemiddelde score 5,6</a:t>
            </a:r>
          </a:p>
        </p:txBody>
      </p:sp>
    </p:spTree>
    <p:extLst>
      <p:ext uri="{BB962C8B-B14F-4D97-AF65-F5344CB8AC3E}">
        <p14:creationId xmlns:p14="http://schemas.microsoft.com/office/powerpoint/2010/main" val="19365486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09FC72-8D90-00C2-6F74-126458576174}"/>
              </a:ext>
            </a:extLst>
          </p:cNvPr>
          <p:cNvSpPr>
            <a:spLocks noGrp="1"/>
          </p:cNvSpPr>
          <p:nvPr>
            <p:ph type="title"/>
          </p:nvPr>
        </p:nvSpPr>
        <p:spPr>
          <a:xfrm>
            <a:off x="838200" y="365126"/>
            <a:ext cx="10515600" cy="685462"/>
          </a:xfrm>
        </p:spPr>
        <p:txBody>
          <a:bodyPr>
            <a:normAutofit/>
          </a:bodyPr>
          <a:lstStyle/>
          <a:p>
            <a:r>
              <a:rPr lang="nl-NL" b="1" dirty="0"/>
              <a:t>Conclusie</a:t>
            </a:r>
            <a:r>
              <a:rPr lang="nl-NL" dirty="0"/>
              <a:t> </a:t>
            </a:r>
          </a:p>
        </p:txBody>
      </p:sp>
      <p:sp>
        <p:nvSpPr>
          <p:cNvPr id="3" name="Tijdelijke aanduiding voor inhoud 2">
            <a:extLst>
              <a:ext uri="{FF2B5EF4-FFF2-40B4-BE49-F238E27FC236}">
                <a16:creationId xmlns:a16="http://schemas.microsoft.com/office/drawing/2014/main" id="{69F79A44-F753-D9A4-97A9-2C35003F1312}"/>
              </a:ext>
            </a:extLst>
          </p:cNvPr>
          <p:cNvSpPr>
            <a:spLocks noGrp="1"/>
          </p:cNvSpPr>
          <p:nvPr>
            <p:ph idx="1"/>
          </p:nvPr>
        </p:nvSpPr>
        <p:spPr>
          <a:xfrm>
            <a:off x="704386" y="1263172"/>
            <a:ext cx="10515600" cy="885217"/>
          </a:xfrm>
        </p:spPr>
        <p:txBody>
          <a:bodyPr>
            <a:noAutofit/>
          </a:bodyPr>
          <a:lstStyle/>
          <a:p>
            <a:pPr marL="0" indent="0">
              <a:buNone/>
            </a:pPr>
            <a:r>
              <a:rPr lang="nl-NL" sz="1800" b="1" dirty="0"/>
              <a:t>Het team is over de stelling dat PPO wellicht een rol kan spelen enorm verdeeld.  </a:t>
            </a:r>
          </a:p>
          <a:p>
            <a:r>
              <a:rPr lang="nl-NL" dirty="0"/>
              <a:t>17 docenten geven een zeven of hoger en zijn het grotendeels eens met deze stelling</a:t>
            </a:r>
          </a:p>
          <a:p>
            <a:r>
              <a:rPr lang="nl-NL" dirty="0"/>
              <a:t>16 docenten zitten aan de andere kant en geven een vier of lager, zij zijn het grotendeels oneens met de stelling.</a:t>
            </a:r>
          </a:p>
          <a:p>
            <a:r>
              <a:rPr lang="nl-NL" dirty="0"/>
              <a:t>5 docenten zitten er neutraal in en geven een vijf of zes. </a:t>
            </a:r>
          </a:p>
          <a:p>
            <a:r>
              <a:rPr lang="nl-NL" u="sng" dirty="0"/>
              <a:t>Gemiddelde cijfer 5,6</a:t>
            </a:r>
          </a:p>
          <a:p>
            <a:pPr marL="0" indent="0">
              <a:buNone/>
            </a:pPr>
            <a:endParaRPr lang="nl-NL" sz="1800" dirty="0"/>
          </a:p>
        </p:txBody>
      </p:sp>
      <p:sp>
        <p:nvSpPr>
          <p:cNvPr id="5" name="Tekstvak 4">
            <a:extLst>
              <a:ext uri="{FF2B5EF4-FFF2-40B4-BE49-F238E27FC236}">
                <a16:creationId xmlns:a16="http://schemas.microsoft.com/office/drawing/2014/main" id="{E834D6BB-3C65-EC7E-0306-85CCB3A7A34E}"/>
              </a:ext>
            </a:extLst>
          </p:cNvPr>
          <p:cNvSpPr txBox="1"/>
          <p:nvPr/>
        </p:nvSpPr>
        <p:spPr>
          <a:xfrm>
            <a:off x="702919" y="3016047"/>
            <a:ext cx="11150730" cy="3539430"/>
          </a:xfrm>
          <a:prstGeom prst="rect">
            <a:avLst/>
          </a:prstGeom>
          <a:noFill/>
        </p:spPr>
        <p:txBody>
          <a:bodyPr wrap="square">
            <a:spAutoFit/>
          </a:bodyPr>
          <a:lstStyle/>
          <a:p>
            <a:r>
              <a:rPr lang="nl-NL" sz="1600" u="sng" dirty="0"/>
              <a:t>Opmerkingen van collega’s</a:t>
            </a:r>
          </a:p>
          <a:p>
            <a:pPr marL="285750" indent="-285750">
              <a:buFont typeface="Arial" panose="020B0604020202020204" pitchFamily="34" charset="0"/>
              <a:buChar char="•"/>
            </a:pPr>
            <a:r>
              <a:rPr lang="nl-NL" sz="1600" dirty="0"/>
              <a:t>Zoals eerder aangegeven zeker een belangrijk aspect. Niet alleen voor het vlammetje, maar ook noodzakelijk om leiderschap-skills, ethiek, samenwerken, eigen gezondheid, werk/privé balans </a:t>
            </a:r>
            <a:r>
              <a:rPr lang="nl-NL" sz="1600" dirty="0" err="1"/>
              <a:t>etc</a:t>
            </a:r>
            <a:r>
              <a:rPr lang="nl-NL" sz="1600" dirty="0"/>
              <a:t>  hierin mee te nemen. Dit zijn belangrijks skills voor de moderne ondernemer! (10)</a:t>
            </a:r>
          </a:p>
          <a:p>
            <a:pPr marL="285750" indent="-285750">
              <a:buFont typeface="Arial" panose="020B0604020202020204" pitchFamily="34" charset="0"/>
              <a:buChar char="•"/>
            </a:pPr>
            <a:r>
              <a:rPr lang="nl-NL" sz="1600" dirty="0"/>
              <a:t>Jazeker. Ik denk dat kritisch denken daar een mooi haakje is (8)</a:t>
            </a:r>
          </a:p>
          <a:p>
            <a:pPr marL="285750" indent="-285750">
              <a:buFont typeface="Arial" panose="020B0604020202020204" pitchFamily="34" charset="0"/>
              <a:buChar char="•"/>
            </a:pPr>
            <a:r>
              <a:rPr lang="nl-NL" sz="1600" dirty="0"/>
              <a:t>Niet opdringen, ga nadenken hoe ze er zelf achter kunnen komen dat BW een wezenlijk onderdeel is van ondernemerschap, werkt veel effectiever. Wat je bij PPO eerst moet doen is studenten laten ontdekken waar hun passie ligt, dat is wel je startpunt van alles wat je daarna gaat doen. (6). </a:t>
            </a:r>
          </a:p>
          <a:p>
            <a:pPr marL="285750" indent="-285750">
              <a:buFont typeface="Arial" panose="020B0604020202020204" pitchFamily="34" charset="0"/>
              <a:buChar char="•"/>
            </a:pPr>
            <a:r>
              <a:rPr lang="nl-NL" sz="1600" dirty="0"/>
              <a:t>Dit kan misschien wel in hogere jaren, als studenten er wat meer kennis over hebben. (4). </a:t>
            </a:r>
          </a:p>
          <a:p>
            <a:pPr marL="285750" indent="-285750">
              <a:buFont typeface="Arial" panose="020B0604020202020204" pitchFamily="34" charset="0"/>
              <a:buChar char="•"/>
            </a:pPr>
            <a:r>
              <a:rPr lang="nl-NL" sz="1600" dirty="0"/>
              <a:t>Zie geen direct verband, past beter in BC (3). </a:t>
            </a:r>
          </a:p>
          <a:p>
            <a:pPr marL="285750" indent="-285750">
              <a:buFont typeface="Arial" panose="020B0604020202020204" pitchFamily="34" charset="0"/>
              <a:buChar char="•"/>
            </a:pPr>
            <a:r>
              <a:rPr lang="nl-NL" sz="1600" dirty="0"/>
              <a:t>Daar zou ik niet voor kiezen. PPO moet gaan over persoonlijke ontwikkeling. Door BW te combineren met PPO wordt een minder populair vak gecombineerd met een minder populair onderwerp (3).  </a:t>
            </a:r>
          </a:p>
          <a:p>
            <a:pPr marL="285750" indent="-285750">
              <a:buFont typeface="Arial" panose="020B0604020202020204" pitchFamily="34" charset="0"/>
              <a:buChar char="•"/>
            </a:pPr>
            <a:r>
              <a:rPr lang="nl-NL" sz="1600" dirty="0"/>
              <a:t>PPO staat wat mij betreft los van brede welvaart... hier gaat het veel meer om de competenties die een student nodig heeft om straks goed het werkveld in te gaan (1) </a:t>
            </a:r>
          </a:p>
        </p:txBody>
      </p:sp>
    </p:spTree>
    <p:extLst>
      <p:ext uri="{BB962C8B-B14F-4D97-AF65-F5344CB8AC3E}">
        <p14:creationId xmlns:p14="http://schemas.microsoft.com/office/powerpoint/2010/main" val="30545552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0272E9A9-0ABF-FABD-019C-053CC7751C38}"/>
              </a:ext>
            </a:extLst>
          </p:cNvPr>
          <p:cNvSpPr>
            <a:spLocks noGrp="1"/>
          </p:cNvSpPr>
          <p:nvPr>
            <p:ph idx="1"/>
          </p:nvPr>
        </p:nvSpPr>
        <p:spPr/>
        <p:txBody>
          <a:bodyPr>
            <a:normAutofit/>
          </a:bodyPr>
          <a:lstStyle/>
          <a:p>
            <a:pPr marL="0" indent="0">
              <a:buNone/>
            </a:pPr>
            <a:r>
              <a:rPr lang="nl-NL" sz="2800" b="1" dirty="0">
                <a:solidFill>
                  <a:schemeClr val="accent1"/>
                </a:solidFill>
              </a:rPr>
              <a:t>EXTRA VRAAG: </a:t>
            </a:r>
          </a:p>
          <a:p>
            <a:endParaRPr lang="nl-NL" sz="2800" dirty="0">
              <a:solidFill>
                <a:schemeClr val="accent1"/>
              </a:solidFill>
            </a:endParaRPr>
          </a:p>
          <a:p>
            <a:pPr marL="0" indent="0">
              <a:buNone/>
            </a:pPr>
            <a:r>
              <a:rPr lang="nl-NL" sz="2800" dirty="0"/>
              <a:t>Welke andere stappen zouden we volgens jou nog kunnen zetten om Brede Welvaart beter in de opleiding te krijgen?</a:t>
            </a:r>
          </a:p>
          <a:p>
            <a:pPr marL="0" indent="0">
              <a:buNone/>
            </a:pPr>
            <a:endParaRPr lang="nl-NL" sz="2800" dirty="0"/>
          </a:p>
          <a:p>
            <a:pPr marL="0" indent="0">
              <a:buNone/>
            </a:pPr>
            <a:endParaRPr lang="nl-NL" sz="2800" dirty="0">
              <a:solidFill>
                <a:schemeClr val="accent1"/>
              </a:solidFill>
            </a:endParaRPr>
          </a:p>
        </p:txBody>
      </p:sp>
      <p:sp>
        <p:nvSpPr>
          <p:cNvPr id="4" name="Tijdelijke aanduiding voor datum 3">
            <a:extLst>
              <a:ext uri="{FF2B5EF4-FFF2-40B4-BE49-F238E27FC236}">
                <a16:creationId xmlns:a16="http://schemas.microsoft.com/office/drawing/2014/main" id="{CC6AEE9E-BC93-948A-B749-4679FA4122E3}"/>
              </a:ext>
            </a:extLst>
          </p:cNvPr>
          <p:cNvSpPr>
            <a:spLocks noGrp="1"/>
          </p:cNvSpPr>
          <p:nvPr>
            <p:ph type="dt" sz="half" idx="10"/>
          </p:nvPr>
        </p:nvSpPr>
        <p:spPr/>
        <p:txBody>
          <a:bodyPr/>
          <a:lstStyle/>
          <a:p>
            <a:fld id="{B2222334-CDA2-4C92-BC69-DB2580A6CC54}" type="datetime1">
              <a:rPr lang="nl-NL" smtClean="0"/>
              <a:t>09-09-2025</a:t>
            </a:fld>
            <a:endParaRPr lang="nl-NL"/>
          </a:p>
        </p:txBody>
      </p:sp>
      <p:sp>
        <p:nvSpPr>
          <p:cNvPr id="5" name="Tijdelijke aanduiding voor dianummer 4">
            <a:extLst>
              <a:ext uri="{FF2B5EF4-FFF2-40B4-BE49-F238E27FC236}">
                <a16:creationId xmlns:a16="http://schemas.microsoft.com/office/drawing/2014/main" id="{D8D2CE6A-8CD8-D38A-4828-6BE536E0396A}"/>
              </a:ext>
            </a:extLst>
          </p:cNvPr>
          <p:cNvSpPr>
            <a:spLocks noGrp="1"/>
          </p:cNvSpPr>
          <p:nvPr>
            <p:ph type="sldNum" sz="quarter" idx="11"/>
          </p:nvPr>
        </p:nvSpPr>
        <p:spPr/>
        <p:txBody>
          <a:bodyPr/>
          <a:lstStyle/>
          <a:p>
            <a:r>
              <a:rPr lang="nl-NL"/>
              <a:t>| </a:t>
            </a:r>
            <a:fld id="{75858F3E-B417-432D-910B-1B0A8C2DCBA3}" type="slidenum">
              <a:rPr lang="nl-NL" smtClean="0"/>
              <a:pPr/>
              <a:t>51</a:t>
            </a:fld>
            <a:endParaRPr lang="nl-NL"/>
          </a:p>
        </p:txBody>
      </p:sp>
    </p:spTree>
    <p:extLst>
      <p:ext uri="{BB962C8B-B14F-4D97-AF65-F5344CB8AC3E}">
        <p14:creationId xmlns:p14="http://schemas.microsoft.com/office/powerpoint/2010/main" val="25859319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E834D6BB-3C65-EC7E-0306-85CCB3A7A34E}"/>
              </a:ext>
            </a:extLst>
          </p:cNvPr>
          <p:cNvSpPr txBox="1"/>
          <p:nvPr/>
        </p:nvSpPr>
        <p:spPr>
          <a:xfrm>
            <a:off x="621207" y="481338"/>
            <a:ext cx="10726563" cy="5586145"/>
          </a:xfrm>
          <a:prstGeom prst="rect">
            <a:avLst/>
          </a:prstGeom>
          <a:noFill/>
        </p:spPr>
        <p:txBody>
          <a:bodyPr wrap="square">
            <a:spAutoFit/>
          </a:bodyPr>
          <a:lstStyle/>
          <a:p>
            <a:r>
              <a:rPr lang="nl-NL" sz="1700" u="sng" dirty="0"/>
              <a:t>Opmerkingen van collega’s</a:t>
            </a:r>
          </a:p>
          <a:p>
            <a:pPr marL="285750" indent="-285750">
              <a:buFont typeface="Arial" panose="020B0604020202020204" pitchFamily="34" charset="0"/>
              <a:buChar char="•"/>
            </a:pPr>
            <a:r>
              <a:rPr lang="nl-NL" sz="1700" dirty="0"/>
              <a:t>Een veel betere coördinatie vanuit de Knowledge bol waarbij inhoud, toetsing en overlap beter wordt neergezet. Betere en eenduidige training. Meer inspirerend vanuit ondernemerschap en kansen in de markt en met goede gastsprekers i.p.v. het bekende vingertje en dwang vanuit </a:t>
            </a:r>
            <a:r>
              <a:rPr lang="nl-NL" sz="1700" dirty="0" err="1"/>
              <a:t>toetscriteria</a:t>
            </a:r>
            <a:r>
              <a:rPr lang="nl-NL" sz="1700" dirty="0"/>
              <a:t>. Meer ondernemende/ commerciële docenten met daadwerkelijke commerciële ervaring dit vak laten geven i.p.v. sommige </a:t>
            </a:r>
            <a:r>
              <a:rPr lang="nl-NL" sz="1700" dirty="0" err="1"/>
              <a:t>textbook-teachers</a:t>
            </a:r>
            <a:r>
              <a:rPr lang="nl-NL" sz="1700" dirty="0"/>
              <a:t>. in te gaan. </a:t>
            </a:r>
          </a:p>
          <a:p>
            <a:pPr marL="285750" indent="-285750">
              <a:buFont typeface="Arial" panose="020B0604020202020204" pitchFamily="34" charset="0"/>
              <a:buChar char="•"/>
            </a:pPr>
            <a:r>
              <a:rPr lang="nl-NL" sz="1700" dirty="0"/>
              <a:t>Succesverhalen van bekende bedrijven en ondernemers </a:t>
            </a:r>
          </a:p>
          <a:p>
            <a:pPr marL="285750" indent="-285750">
              <a:buFont typeface="Arial" panose="020B0604020202020204" pitchFamily="34" charset="0"/>
              <a:buChar char="•"/>
            </a:pPr>
            <a:r>
              <a:rPr lang="nl-NL" sz="1700" dirty="0"/>
              <a:t>Coaching van de docenten op het gebied van bewustzijnsontwikkeling. </a:t>
            </a:r>
          </a:p>
          <a:p>
            <a:pPr marL="285750" indent="-285750">
              <a:buFont typeface="Arial" panose="020B0604020202020204" pitchFamily="34" charset="0"/>
              <a:buChar char="•"/>
            </a:pPr>
            <a:r>
              <a:rPr lang="nl-NL" sz="1700" dirty="0"/>
              <a:t>Meer inspiratie en voorbeelden om alle docenten mee te nemen gaat naar mijn idee helpen. Ook duidelijkheid waar wij heen willen op langer termijn met de opleiding gaat duidelijkheid geven aan alle docenten. </a:t>
            </a:r>
          </a:p>
          <a:p>
            <a:pPr marL="285750" indent="-285750">
              <a:buFont typeface="Arial" panose="020B0604020202020204" pitchFamily="34" charset="0"/>
              <a:buChar char="•"/>
            </a:pPr>
            <a:r>
              <a:rPr lang="nl-NL" sz="1700" dirty="0"/>
              <a:t>Wellicht een model van maken wat ORM-</a:t>
            </a:r>
            <a:r>
              <a:rPr lang="nl-NL" sz="1700" dirty="0" err="1"/>
              <a:t>friendly</a:t>
            </a:r>
            <a:r>
              <a:rPr lang="nl-NL" sz="1700" dirty="0"/>
              <a:t> is en meer bedrijven een verhaal laten vertellen. Wellicht studenten laten mee denken over een betekenisvol aspect binnen een organisatie.</a:t>
            </a:r>
          </a:p>
          <a:p>
            <a:pPr marL="285750" indent="-285750">
              <a:buFont typeface="Arial" panose="020B0604020202020204" pitchFamily="34" charset="0"/>
              <a:buChar char="•"/>
            </a:pPr>
            <a:r>
              <a:rPr lang="nl-NL" sz="1700" dirty="0"/>
              <a:t>Klankborden met een klein representatief en toegewijd 'customer panel' van onze studenten</a:t>
            </a:r>
          </a:p>
          <a:p>
            <a:pPr marL="285750" indent="-285750">
              <a:buFont typeface="Arial" panose="020B0604020202020204" pitchFamily="34" charset="0"/>
              <a:buChar char="•"/>
            </a:pPr>
            <a:r>
              <a:rPr lang="nl-NL" sz="1700" dirty="0"/>
              <a:t>Het moet een vanzelfsprekendheid worden en dat heeft, denk ik, ook gewoon tijd nodig.</a:t>
            </a:r>
          </a:p>
          <a:p>
            <a:pPr marL="285750" indent="-285750">
              <a:buFont typeface="Arial" panose="020B0604020202020204" pitchFamily="34" charset="0"/>
              <a:buChar char="•"/>
            </a:pPr>
            <a:r>
              <a:rPr lang="nl-NL" sz="1700" dirty="0"/>
              <a:t>naast excellence award ook een award hiervoor?</a:t>
            </a:r>
          </a:p>
          <a:p>
            <a:pPr marL="285750" indent="-285750">
              <a:buFont typeface="Arial" panose="020B0604020202020204" pitchFamily="34" charset="0"/>
              <a:buChar char="•"/>
            </a:pPr>
            <a:r>
              <a:rPr lang="nl-NL" sz="1700" i="1" dirty="0"/>
              <a:t>Samen als businesscoaches goed nadenken over hoe we in lesweek Brede welvaart terug laten komen in de lessen. Hoe we met elkaar daarin een verbinding kunnen maken zodat het onderwerp ook echt gaat leven. ( zowel onder studenten alsook docenten</a:t>
            </a:r>
            <a:r>
              <a:rPr lang="nl-NL" sz="1700" dirty="0"/>
              <a:t>)</a:t>
            </a:r>
          </a:p>
        </p:txBody>
      </p:sp>
    </p:spTree>
    <p:extLst>
      <p:ext uri="{BB962C8B-B14F-4D97-AF65-F5344CB8AC3E}">
        <p14:creationId xmlns:p14="http://schemas.microsoft.com/office/powerpoint/2010/main" val="27352575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E834D6BB-3C65-EC7E-0306-85CCB3A7A34E}"/>
              </a:ext>
            </a:extLst>
          </p:cNvPr>
          <p:cNvSpPr txBox="1"/>
          <p:nvPr/>
        </p:nvSpPr>
        <p:spPr>
          <a:xfrm>
            <a:off x="587752" y="447885"/>
            <a:ext cx="10726563" cy="5586145"/>
          </a:xfrm>
          <a:prstGeom prst="rect">
            <a:avLst/>
          </a:prstGeom>
          <a:noFill/>
        </p:spPr>
        <p:txBody>
          <a:bodyPr wrap="square">
            <a:spAutoFit/>
          </a:bodyPr>
          <a:lstStyle/>
          <a:p>
            <a:r>
              <a:rPr lang="nl-NL" sz="1700" u="sng" dirty="0"/>
              <a:t>Opmerkingen van collega’s</a:t>
            </a:r>
          </a:p>
          <a:p>
            <a:pPr marL="285750" indent="-285750">
              <a:buFont typeface="Arial" panose="020B0604020202020204" pitchFamily="34" charset="0"/>
              <a:buChar char="•"/>
            </a:pPr>
            <a:r>
              <a:rPr lang="nl-NL" sz="1700" dirty="0"/>
              <a:t>meer benaderen vanuit ondernemerschap en niet vanuit een wijzend en belerend vingertje</a:t>
            </a:r>
          </a:p>
          <a:p>
            <a:pPr marL="285750" indent="-285750">
              <a:buFont typeface="Arial" panose="020B0604020202020204" pitchFamily="34" charset="0"/>
              <a:buChar char="•"/>
            </a:pPr>
            <a:r>
              <a:rPr lang="nl-NL" sz="1700" dirty="0"/>
              <a:t>Ook uitgangspunt maken bij RM en M&amp;O, maar niet alle collega's staan daar voor open denk ik</a:t>
            </a:r>
          </a:p>
          <a:p>
            <a:pPr marL="285750" indent="-285750">
              <a:buFont typeface="Arial" panose="020B0604020202020204" pitchFamily="34" charset="0"/>
              <a:buChar char="•"/>
            </a:pPr>
            <a:r>
              <a:rPr lang="nl-NL" sz="1700" dirty="0"/>
              <a:t>Allen op één lijn of in ieder geval consensus vinden. </a:t>
            </a:r>
          </a:p>
          <a:p>
            <a:pPr marL="285750" indent="-285750">
              <a:buFont typeface="Arial" panose="020B0604020202020204" pitchFamily="34" charset="0"/>
              <a:buChar char="•"/>
            </a:pPr>
            <a:r>
              <a:rPr lang="nl-NL" sz="1700" dirty="0"/>
              <a:t>Een opbouw over dit onderwerp in de opleiding. Niet te snel gaan in de P1/P2. </a:t>
            </a:r>
          </a:p>
          <a:p>
            <a:pPr marL="285750" indent="-285750">
              <a:buFont typeface="Arial" panose="020B0604020202020204" pitchFamily="34" charset="0"/>
              <a:buChar char="•"/>
            </a:pPr>
            <a:r>
              <a:rPr lang="nl-NL" sz="1700" dirty="0"/>
              <a:t>Noodzaak aanwakkeren, echt vanuit het bedrijf om verduurzamende plannen vragen. Studenten mee laten denken</a:t>
            </a:r>
          </a:p>
          <a:p>
            <a:pPr marL="285750" indent="-285750">
              <a:buFont typeface="Arial" panose="020B0604020202020204" pitchFamily="34" charset="0"/>
              <a:buChar char="•"/>
            </a:pPr>
            <a:r>
              <a:rPr lang="nl-NL" sz="1700" dirty="0"/>
              <a:t>In de P1 het vak Betekenisvol ondernemen terug (met nieuwe titel; Brede welvaart). Een vak waarin de belangrijkste zaken worden uitgelegd, zodat ze daarna wat meer kennis hebben om het in de projecten te kunnen gebruiken. In plaats van dat het in brokjes door de vakken heen zit. Daarna wel integreren in de lessen!!</a:t>
            </a:r>
          </a:p>
          <a:p>
            <a:pPr marL="285750" indent="-285750">
              <a:buFont typeface="Arial" panose="020B0604020202020204" pitchFamily="34" charset="0"/>
              <a:buChar char="•"/>
            </a:pPr>
            <a:r>
              <a:rPr lang="nl-NL" sz="1700" dirty="0"/>
              <a:t>Leeruitkomsten van de opleiding hoeven nog niet meteen behaald te worden in de P1 en P2. Misschien wel pas starten in het 2e of 3e jaar? </a:t>
            </a:r>
          </a:p>
          <a:p>
            <a:pPr marL="285750" indent="-285750">
              <a:buFont typeface="Arial" panose="020B0604020202020204" pitchFamily="34" charset="0"/>
              <a:buChar char="•"/>
            </a:pPr>
            <a:r>
              <a:rPr lang="nl-NL" sz="1700" dirty="0"/>
              <a:t>Gamificatie... een management game waarbij de gevolgen zichtbaar worden van ons handelen? Volgens mij doet CE zo iets..?</a:t>
            </a:r>
          </a:p>
          <a:p>
            <a:pPr marL="285750" indent="-285750">
              <a:buFont typeface="Arial" panose="020B0604020202020204" pitchFamily="34" charset="0"/>
              <a:buChar char="•"/>
            </a:pPr>
            <a:r>
              <a:rPr lang="nl-NL" sz="1700" dirty="0"/>
              <a:t>Meer praktische tools ontwerpen die studenten kunnen inzetten van </a:t>
            </a:r>
            <a:r>
              <a:rPr lang="nl-NL" sz="1700" dirty="0" err="1"/>
              <a:t>ist</a:t>
            </a:r>
            <a:r>
              <a:rPr lang="nl-NL" sz="1700" dirty="0"/>
              <a:t> naar </a:t>
            </a:r>
            <a:r>
              <a:rPr lang="nl-NL" sz="1700" dirty="0" err="1"/>
              <a:t>soll</a:t>
            </a:r>
            <a:r>
              <a:rPr lang="nl-NL" sz="1700" dirty="0"/>
              <a:t>.</a:t>
            </a:r>
          </a:p>
          <a:p>
            <a:pPr marL="285750" indent="-285750">
              <a:buFont typeface="Arial" panose="020B0604020202020204" pitchFamily="34" charset="0"/>
              <a:buChar char="•"/>
            </a:pPr>
            <a:r>
              <a:rPr lang="nl-NL" sz="1700" dirty="0"/>
              <a:t>1. Relevant maken voor de student en 2. Eenduidige uitleg voor de student en 3. De student de ruimte geven om ook een tegengeluid te kunnen laten horen</a:t>
            </a:r>
          </a:p>
          <a:p>
            <a:pPr marL="285750" indent="-285750">
              <a:buFont typeface="Arial" panose="020B0604020202020204" pitchFamily="34" charset="0"/>
              <a:buChar char="•"/>
            </a:pPr>
            <a:r>
              <a:rPr lang="nl-NL" sz="1700" dirty="0"/>
              <a:t>1. Met kleine groep model en narratief ontwikkelen en 2. Breed delen en waar nodig aanscherpen en 3. Modules herzien en inpassen. Model in BC terug laten komen.</a:t>
            </a:r>
          </a:p>
        </p:txBody>
      </p:sp>
    </p:spTree>
    <p:extLst>
      <p:ext uri="{BB962C8B-B14F-4D97-AF65-F5344CB8AC3E}">
        <p14:creationId xmlns:p14="http://schemas.microsoft.com/office/powerpoint/2010/main" val="37729611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E834D6BB-3C65-EC7E-0306-85CCB3A7A34E}"/>
              </a:ext>
            </a:extLst>
          </p:cNvPr>
          <p:cNvSpPr txBox="1"/>
          <p:nvPr/>
        </p:nvSpPr>
        <p:spPr>
          <a:xfrm>
            <a:off x="565450" y="470188"/>
            <a:ext cx="10726563" cy="5062924"/>
          </a:xfrm>
          <a:prstGeom prst="rect">
            <a:avLst/>
          </a:prstGeom>
          <a:noFill/>
        </p:spPr>
        <p:txBody>
          <a:bodyPr wrap="square">
            <a:spAutoFit/>
          </a:bodyPr>
          <a:lstStyle/>
          <a:p>
            <a:r>
              <a:rPr lang="nl-NL" sz="1700" u="sng" dirty="0"/>
              <a:t>Opmerkingen van collega’s</a:t>
            </a:r>
          </a:p>
          <a:p>
            <a:pPr marL="285750" indent="-285750">
              <a:buFont typeface="Arial" panose="020B0604020202020204" pitchFamily="34" charset="0"/>
              <a:buChar char="•"/>
            </a:pPr>
            <a:r>
              <a:rPr lang="nl-NL" sz="1700" dirty="0"/>
              <a:t>Volgens mij moeten we met grote regelmaat succesverhalen delen van ondernemers/ ondernemingen die bijdragen aan brede welvaart. </a:t>
            </a:r>
          </a:p>
          <a:p>
            <a:pPr marL="285750" indent="-285750">
              <a:buFont typeface="Arial" panose="020B0604020202020204" pitchFamily="34" charset="0"/>
              <a:buChar char="•"/>
            </a:pPr>
            <a:r>
              <a:rPr lang="nl-NL" sz="1700" dirty="0"/>
              <a:t>Zoals ik aangaf meer als de norm gaan zien. Niet als een extraatje. VB M&amp;O P2 geven we de studenten in de huidige opzet eerst een uitleg van het BMC en daarna voegen we de S toe. Die 2 kwadranten moeten niet voelen als een toevoeging, maar we moeten hiermee starten. Het BMC niet eens benoemen</a:t>
            </a:r>
          </a:p>
          <a:p>
            <a:pPr marL="285750" indent="-285750">
              <a:buFont typeface="Arial" panose="020B0604020202020204" pitchFamily="34" charset="0"/>
              <a:buChar char="•"/>
            </a:pPr>
            <a:r>
              <a:rPr lang="nl-NL" sz="1700" dirty="0"/>
              <a:t>Eerst eenduidig als team hierover, daarna pas richting de student.</a:t>
            </a:r>
          </a:p>
          <a:p>
            <a:pPr marL="285750" indent="-285750">
              <a:buFont typeface="Arial" panose="020B0604020202020204" pitchFamily="34" charset="0"/>
              <a:buChar char="•"/>
            </a:pPr>
            <a:r>
              <a:rPr lang="nl-NL" sz="1700" dirty="0"/>
              <a:t>Meer concrete voorbeelden van bedrijven, met team bedrijfsbezoeken</a:t>
            </a:r>
          </a:p>
          <a:p>
            <a:pPr marL="285750" indent="-285750">
              <a:buFont typeface="Arial" panose="020B0604020202020204" pitchFamily="34" charset="0"/>
              <a:buChar char="•"/>
            </a:pPr>
            <a:r>
              <a:rPr lang="nl-NL" sz="1700" dirty="0"/>
              <a:t>zie mijn suggesties hierboven. Kleiner maken, meer vanuit het onderliggende thema. het gaat niet om brede welvaart maar om de elementen eronder. Kleiner en meer gericht aansturen naar student maar ook docent. bijvoorbeeld gezonde voeding.. dat alleen al is een mooi thema .. </a:t>
            </a:r>
          </a:p>
          <a:p>
            <a:pPr marL="285750" indent="-285750">
              <a:buFont typeface="Arial" panose="020B0604020202020204" pitchFamily="34" charset="0"/>
              <a:buChar char="•"/>
            </a:pPr>
            <a:r>
              <a:rPr lang="nl-NL" sz="1700" dirty="0"/>
              <a:t>- Gemeenschappelijk begrippenkader docenten</a:t>
            </a:r>
          </a:p>
          <a:p>
            <a:pPr marL="285750" indent="-285750">
              <a:buFont typeface="Arial" panose="020B0604020202020204" pitchFamily="34" charset="0"/>
              <a:buChar char="•"/>
            </a:pPr>
            <a:r>
              <a:rPr lang="nl-NL" sz="1700" dirty="0"/>
              <a:t>- Goed nagaan waar het </a:t>
            </a:r>
            <a:r>
              <a:rPr lang="nl-NL" sz="1700" dirty="0" err="1"/>
              <a:t>het</a:t>
            </a:r>
            <a:r>
              <a:rPr lang="nl-NL" sz="1700" dirty="0"/>
              <a:t> meest logisch past in ons curriculum (vakken, business challenge) en daar zwaar op inzetten</a:t>
            </a:r>
          </a:p>
          <a:p>
            <a:pPr marL="285750" indent="-285750">
              <a:buFont typeface="Arial" panose="020B0604020202020204" pitchFamily="34" charset="0"/>
              <a:buChar char="•"/>
            </a:pPr>
            <a:r>
              <a:rPr lang="nl-NL" sz="1700" dirty="0"/>
              <a:t>- En vooral: waar het gekunsteld voelt, goede keuzes maken. Studenten merken direct als iets op een niet-logische plek zit</a:t>
            </a:r>
          </a:p>
          <a:p>
            <a:pPr marL="285750" indent="-285750">
              <a:buFont typeface="Arial" panose="020B0604020202020204" pitchFamily="34" charset="0"/>
              <a:buChar char="•"/>
            </a:pPr>
            <a:r>
              <a:rPr lang="nl-NL" sz="1700" dirty="0"/>
              <a:t>Inspirerende voorbeelden van 'normale' ondernemers. </a:t>
            </a:r>
          </a:p>
        </p:txBody>
      </p:sp>
    </p:spTree>
    <p:extLst>
      <p:ext uri="{BB962C8B-B14F-4D97-AF65-F5344CB8AC3E}">
        <p14:creationId xmlns:p14="http://schemas.microsoft.com/office/powerpoint/2010/main" val="16666428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021F69-504D-868D-206A-6F59FBACCF7F}"/>
              </a:ext>
            </a:extLst>
          </p:cNvPr>
          <p:cNvSpPr>
            <a:spLocks noGrp="1"/>
          </p:cNvSpPr>
          <p:nvPr>
            <p:ph type="title"/>
          </p:nvPr>
        </p:nvSpPr>
        <p:spPr>
          <a:xfrm>
            <a:off x="0" y="3560838"/>
            <a:ext cx="12191999" cy="416075"/>
          </a:xfrm>
        </p:spPr>
        <p:txBody>
          <a:bodyPr/>
          <a:lstStyle/>
          <a:p>
            <a:pPr algn="ctr"/>
            <a:r>
              <a:rPr lang="nl-NL" sz="3600" dirty="0"/>
              <a:t>Conclusies</a:t>
            </a:r>
          </a:p>
        </p:txBody>
      </p:sp>
      <p:sp>
        <p:nvSpPr>
          <p:cNvPr id="4" name="Tijdelijke aanduiding voor datum 3">
            <a:extLst>
              <a:ext uri="{FF2B5EF4-FFF2-40B4-BE49-F238E27FC236}">
                <a16:creationId xmlns:a16="http://schemas.microsoft.com/office/drawing/2014/main" id="{F92493F2-3E7F-5AAB-74D6-880E3E1F2B6A}"/>
              </a:ext>
            </a:extLst>
          </p:cNvPr>
          <p:cNvSpPr>
            <a:spLocks noGrp="1"/>
          </p:cNvSpPr>
          <p:nvPr>
            <p:ph type="dt" sz="half" idx="10"/>
          </p:nvPr>
        </p:nvSpPr>
        <p:spPr/>
        <p:txBody>
          <a:bodyPr/>
          <a:lstStyle/>
          <a:p>
            <a:fld id="{B2222334-CDA2-4C92-BC69-DB2580A6CC54}" type="datetime1">
              <a:rPr lang="nl-NL" smtClean="0"/>
              <a:t>09-09-2025</a:t>
            </a:fld>
            <a:endParaRPr lang="nl-NL"/>
          </a:p>
        </p:txBody>
      </p:sp>
      <p:sp>
        <p:nvSpPr>
          <p:cNvPr id="5" name="Tijdelijke aanduiding voor dianummer 4">
            <a:extLst>
              <a:ext uri="{FF2B5EF4-FFF2-40B4-BE49-F238E27FC236}">
                <a16:creationId xmlns:a16="http://schemas.microsoft.com/office/drawing/2014/main" id="{93FD44A9-0A4B-D549-BB72-DCDA2A4E48A6}"/>
              </a:ext>
            </a:extLst>
          </p:cNvPr>
          <p:cNvSpPr>
            <a:spLocks noGrp="1"/>
          </p:cNvSpPr>
          <p:nvPr>
            <p:ph type="sldNum" sz="quarter" idx="11"/>
          </p:nvPr>
        </p:nvSpPr>
        <p:spPr/>
        <p:txBody>
          <a:bodyPr/>
          <a:lstStyle/>
          <a:p>
            <a:r>
              <a:rPr lang="nl-NL"/>
              <a:t>| </a:t>
            </a:r>
            <a:fld id="{75858F3E-B417-432D-910B-1B0A8C2DCBA3}" type="slidenum">
              <a:rPr lang="nl-NL" smtClean="0"/>
              <a:pPr/>
              <a:t>55</a:t>
            </a:fld>
            <a:endParaRPr lang="nl-NL"/>
          </a:p>
        </p:txBody>
      </p:sp>
    </p:spTree>
    <p:extLst>
      <p:ext uri="{BB962C8B-B14F-4D97-AF65-F5344CB8AC3E}">
        <p14:creationId xmlns:p14="http://schemas.microsoft.com/office/powerpoint/2010/main" val="42069046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95CE8A14-A32B-9B0B-A9D7-A2326F6B701C}"/>
              </a:ext>
            </a:extLst>
          </p:cNvPr>
          <p:cNvSpPr>
            <a:spLocks noGrp="1" noChangeArrowheads="1"/>
          </p:cNvSpPr>
          <p:nvPr>
            <p:ph idx="1"/>
          </p:nvPr>
        </p:nvSpPr>
        <p:spPr bwMode="auto">
          <a:xfrm>
            <a:off x="493679" y="364860"/>
            <a:ext cx="1120464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lang="nl-NL" altLang="nl-NL" sz="2800" b="1" dirty="0">
                <a:solidFill>
                  <a:schemeClr val="accent1"/>
                </a:solidFill>
                <a:latin typeface="+mj-lt"/>
              </a:rPr>
              <a:t>Belangrijkste bevindingen uit deel 2</a:t>
            </a:r>
            <a:endParaRPr kumimoji="0" lang="nl-NL" altLang="nl-NL" sz="1600" b="1" i="0" u="none" strike="noStrike" cap="none" normalizeH="0" baseline="0" dirty="0">
              <a:ln>
                <a:noFill/>
              </a:ln>
              <a:solidFill>
                <a:schemeClr val="tx1"/>
              </a:solidFill>
              <a:effectLst/>
              <a:latin typeface="Arial" panose="020B0604020202020204" pitchFamily="34" charset="0"/>
            </a:endParaRPr>
          </a:p>
        </p:txBody>
      </p:sp>
      <p:sp>
        <p:nvSpPr>
          <p:cNvPr id="2" name="Tekstvak 1">
            <a:extLst>
              <a:ext uri="{FF2B5EF4-FFF2-40B4-BE49-F238E27FC236}">
                <a16:creationId xmlns:a16="http://schemas.microsoft.com/office/drawing/2014/main" id="{D9E4FE94-FB70-64B9-05A7-1692713B5D7A}"/>
              </a:ext>
            </a:extLst>
          </p:cNvPr>
          <p:cNvSpPr txBox="1"/>
          <p:nvPr/>
        </p:nvSpPr>
        <p:spPr>
          <a:xfrm>
            <a:off x="493679" y="1243786"/>
            <a:ext cx="11404672" cy="5047536"/>
          </a:xfrm>
          <a:prstGeom prst="rect">
            <a:avLst/>
          </a:prstGeom>
          <a:noFill/>
        </p:spPr>
        <p:txBody>
          <a:bodyPr wrap="square" rtlCol="0">
            <a:spAutoFit/>
          </a:bodyPr>
          <a:lstStyle/>
          <a:p>
            <a:pPr marR="0" lvl="0" algn="l" defTabSz="914400" rtl="0" eaLnBrk="0" fontAlgn="base" latinLnBrk="0" hangingPunct="0">
              <a:lnSpc>
                <a:spcPct val="100000"/>
              </a:lnSpc>
              <a:spcBef>
                <a:spcPct val="0"/>
              </a:spcBef>
              <a:spcAft>
                <a:spcPct val="0"/>
              </a:spcAft>
              <a:buClrTx/>
              <a:buSzTx/>
              <a:tabLst/>
            </a:pPr>
            <a:r>
              <a:rPr kumimoji="0" lang="nl-NL" altLang="nl-NL" sz="1600" b="1" i="0" u="none" strike="noStrike" cap="none" normalizeH="0" baseline="0" dirty="0">
                <a:ln>
                  <a:noFill/>
                </a:ln>
                <a:solidFill>
                  <a:schemeClr val="tx1"/>
                </a:solidFill>
                <a:effectLst/>
                <a:latin typeface="Arial" panose="020B0604020202020204" pitchFamily="34" charset="0"/>
              </a:rPr>
              <a:t>Zes algemene stellingen </a:t>
            </a:r>
          </a:p>
          <a:p>
            <a:pPr marR="0" lvl="0" algn="l" defTabSz="914400" rtl="0" eaLnBrk="0" fontAlgn="base" latinLnBrk="0" hangingPunct="0">
              <a:lnSpc>
                <a:spcPct val="100000"/>
              </a:lnSpc>
              <a:spcBef>
                <a:spcPct val="0"/>
              </a:spcBef>
              <a:spcAft>
                <a:spcPct val="0"/>
              </a:spcAft>
              <a:buClrTx/>
              <a:buSzTx/>
              <a:tabLst/>
            </a:pPr>
            <a:r>
              <a:rPr kumimoji="0" lang="nl-NL" altLang="nl-NL" sz="1600" i="0" u="none" strike="noStrike" cap="none" normalizeH="0" baseline="0" dirty="0">
                <a:ln>
                  <a:noFill/>
                </a:ln>
                <a:solidFill>
                  <a:schemeClr val="tx1"/>
                </a:solidFill>
                <a:effectLst/>
                <a:latin typeface="Arial" panose="020B0604020202020204" pitchFamily="34" charset="0"/>
              </a:rPr>
              <a:t>1. </a:t>
            </a:r>
            <a:r>
              <a:rPr kumimoji="0" lang="nl-NL" altLang="nl-NL" sz="1600" i="0" u="none" strike="noStrike" cap="none" normalizeH="0" baseline="0" dirty="0">
                <a:ln>
                  <a:noFill/>
                </a:ln>
                <a:effectLst/>
                <a:latin typeface="Arial" panose="020B0604020202020204" pitchFamily="34" charset="0"/>
              </a:rPr>
              <a:t>Iedereen vindt Brede Welvaart een belangrijk onderwerp voor onze opleiding (gemiddeld 8,6)</a:t>
            </a:r>
          </a:p>
          <a:p>
            <a:pPr marR="0" lvl="0" algn="l" defTabSz="914400" rtl="0" eaLnBrk="0" fontAlgn="base" latinLnBrk="0" hangingPunct="0">
              <a:lnSpc>
                <a:spcPct val="100000"/>
              </a:lnSpc>
              <a:spcBef>
                <a:spcPct val="0"/>
              </a:spcBef>
              <a:spcAft>
                <a:spcPct val="0"/>
              </a:spcAft>
              <a:buClrTx/>
              <a:buSzTx/>
              <a:tabLst/>
            </a:pPr>
            <a:r>
              <a:rPr lang="nl-NL" altLang="nl-NL" sz="1600" dirty="0">
                <a:latin typeface="Arial" panose="020B0604020202020204" pitchFamily="34" charset="0"/>
              </a:rPr>
              <a:t>2. De antwoorden geven een verdeeld beeld over de mate waarin we Brede Welvaart hebben ingebed: het zwaartepunt ligt op niet goed genoeg (gemiddeld </a:t>
            </a:r>
            <a:r>
              <a:rPr kumimoji="0" lang="nl-NL" altLang="nl-NL" sz="1600" i="0" u="none" strike="noStrike" cap="none" normalizeH="0" baseline="0" dirty="0">
                <a:ln>
                  <a:noFill/>
                </a:ln>
                <a:effectLst/>
                <a:latin typeface="Arial" panose="020B0604020202020204" pitchFamily="34" charset="0"/>
              </a:rPr>
              <a:t>4,8)</a:t>
            </a:r>
          </a:p>
          <a:p>
            <a:pPr marR="0" lvl="0" algn="l" defTabSz="914400" rtl="0" eaLnBrk="0" fontAlgn="base" latinLnBrk="0" hangingPunct="0">
              <a:lnSpc>
                <a:spcPct val="100000"/>
              </a:lnSpc>
              <a:spcBef>
                <a:spcPct val="0"/>
              </a:spcBef>
              <a:spcAft>
                <a:spcPct val="0"/>
              </a:spcAft>
              <a:buClrTx/>
              <a:buSzTx/>
              <a:tabLst/>
            </a:pPr>
            <a:r>
              <a:rPr lang="nl-NL" altLang="nl-NL" sz="1600" dirty="0">
                <a:latin typeface="Arial" panose="020B0604020202020204" pitchFamily="34" charset="0"/>
              </a:rPr>
              <a:t>3. De meerderheid geeft aan dat het innemen van een gezamenlijke positie m.b.t. BW belangrijk is (gemiddeld </a:t>
            </a:r>
            <a:r>
              <a:rPr kumimoji="0" lang="nl-NL" altLang="nl-NL" sz="1600" i="0" u="none" strike="noStrike" cap="none" normalizeH="0" baseline="0" dirty="0">
                <a:ln>
                  <a:noFill/>
                </a:ln>
                <a:effectLst/>
                <a:latin typeface="Arial" panose="020B0604020202020204" pitchFamily="34" charset="0"/>
              </a:rPr>
              <a:t>8,3)</a:t>
            </a:r>
          </a:p>
          <a:p>
            <a:pPr marR="0" lvl="0" algn="l" defTabSz="914400" rtl="0" eaLnBrk="0" fontAlgn="base" latinLnBrk="0" hangingPunct="0">
              <a:lnSpc>
                <a:spcPct val="100000"/>
              </a:lnSpc>
              <a:spcBef>
                <a:spcPct val="0"/>
              </a:spcBef>
              <a:spcAft>
                <a:spcPct val="0"/>
              </a:spcAft>
              <a:buClrTx/>
              <a:buSzTx/>
              <a:tabLst/>
            </a:pPr>
            <a:r>
              <a:rPr lang="nl-NL" altLang="nl-NL" sz="1600" dirty="0">
                <a:latin typeface="Arial" panose="020B0604020202020204" pitchFamily="34" charset="0"/>
              </a:rPr>
              <a:t>4. Respondenten geven aan dat het niet gemakkelijk wordt om met het team een gezamenlijke positie in te nemen (</a:t>
            </a:r>
            <a:r>
              <a:rPr kumimoji="0" lang="nl-NL" altLang="nl-NL" sz="1600" i="0" u="none" strike="noStrike" cap="none" normalizeH="0" baseline="0" dirty="0">
                <a:ln>
                  <a:noFill/>
                </a:ln>
                <a:effectLst/>
                <a:latin typeface="Arial" panose="020B0604020202020204" pitchFamily="34" charset="0"/>
              </a:rPr>
              <a:t>5,7)</a:t>
            </a:r>
          </a:p>
          <a:p>
            <a:pPr marR="0" lvl="0" algn="l" defTabSz="914400" rtl="0" eaLnBrk="0" fontAlgn="base" latinLnBrk="0" hangingPunct="0">
              <a:lnSpc>
                <a:spcPct val="100000"/>
              </a:lnSpc>
              <a:spcBef>
                <a:spcPct val="0"/>
              </a:spcBef>
              <a:spcAft>
                <a:spcPct val="0"/>
              </a:spcAft>
              <a:buClrTx/>
              <a:buSzTx/>
              <a:tabLst/>
            </a:pPr>
            <a:r>
              <a:rPr lang="nl-NL" altLang="nl-NL" sz="1600" dirty="0">
                <a:latin typeface="Arial" panose="020B0604020202020204" pitchFamily="34" charset="0"/>
              </a:rPr>
              <a:t>5. De reacties van studenten op duurzaamheid in de opleiding volgens docenten zijn erg verdeeld en neigen (licht) naar de negatieve kant (</a:t>
            </a:r>
            <a:r>
              <a:rPr kumimoji="0" lang="nl-NL" altLang="nl-NL" sz="1600" i="0" u="none" strike="noStrike" cap="none" normalizeH="0" baseline="0" dirty="0">
                <a:ln>
                  <a:noFill/>
                </a:ln>
                <a:effectLst/>
                <a:latin typeface="Arial" panose="020B0604020202020204" pitchFamily="34" charset="0"/>
              </a:rPr>
              <a:t>4,9)</a:t>
            </a:r>
          </a:p>
          <a:p>
            <a:pPr marR="0" lvl="0" algn="l" defTabSz="914400" rtl="0" eaLnBrk="0" fontAlgn="base" latinLnBrk="0" hangingPunct="0">
              <a:lnSpc>
                <a:spcPct val="100000"/>
              </a:lnSpc>
              <a:spcBef>
                <a:spcPct val="0"/>
              </a:spcBef>
              <a:spcAft>
                <a:spcPct val="0"/>
              </a:spcAft>
              <a:buClrTx/>
              <a:buSzTx/>
              <a:tabLst/>
            </a:pPr>
            <a:r>
              <a:rPr lang="nl-NL" altLang="nl-NL" sz="1600" dirty="0">
                <a:latin typeface="Arial" panose="020B0604020202020204" pitchFamily="34" charset="0"/>
              </a:rPr>
              <a:t>6. Het grootste gedeelte van de respondenten bevestigd dat we als collega’s verschillend omgaan met Brede Welvaart (7</a:t>
            </a:r>
            <a:r>
              <a:rPr kumimoji="0" lang="nl-NL" altLang="nl-NL" sz="1600" i="0" u="none" strike="noStrike" cap="none" normalizeH="0" baseline="0" dirty="0">
                <a:ln>
                  <a:noFill/>
                </a:ln>
                <a:effectLst/>
                <a:latin typeface="Arial" panose="020B0604020202020204" pitchFamily="34" charset="0"/>
              </a:rPr>
              <a:t>,3)</a:t>
            </a:r>
          </a:p>
          <a:p>
            <a:pPr marR="0" lvl="0" algn="l" defTabSz="914400" rtl="0" eaLnBrk="0" fontAlgn="base" latinLnBrk="0" hangingPunct="0">
              <a:lnSpc>
                <a:spcPct val="100000"/>
              </a:lnSpc>
              <a:spcBef>
                <a:spcPct val="0"/>
              </a:spcBef>
              <a:spcAft>
                <a:spcPct val="0"/>
              </a:spcAft>
              <a:buClrTx/>
              <a:buSzTx/>
              <a:tabLst/>
            </a:pPr>
            <a:endParaRPr lang="nl-NL" altLang="nl-NL" sz="1600"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nl-NL" altLang="nl-NL" sz="1600" b="1" i="0" u="none" strike="noStrike" cap="none" normalizeH="0" baseline="0" dirty="0">
                <a:ln>
                  <a:noFill/>
                </a:ln>
                <a:effectLst/>
                <a:latin typeface="Arial" panose="020B0604020202020204" pitchFamily="34" charset="0"/>
              </a:rPr>
              <a:t>Vier suggesties ter verbetering </a:t>
            </a:r>
          </a:p>
          <a:p>
            <a:pPr marR="0" lvl="0" algn="l" defTabSz="914400" rtl="0" eaLnBrk="0" fontAlgn="base" latinLnBrk="0" hangingPunct="0">
              <a:lnSpc>
                <a:spcPct val="100000"/>
              </a:lnSpc>
              <a:spcBef>
                <a:spcPct val="0"/>
              </a:spcBef>
              <a:spcAft>
                <a:spcPct val="0"/>
              </a:spcAft>
              <a:buClrTx/>
              <a:buSzTx/>
              <a:tabLst/>
            </a:pPr>
            <a:r>
              <a:rPr kumimoji="0" lang="nl-NL" altLang="nl-NL" sz="1600" i="0" u="none" strike="noStrike" cap="none" normalizeH="0" baseline="0" dirty="0">
                <a:ln>
                  <a:noFill/>
                </a:ln>
                <a:effectLst/>
                <a:latin typeface="Arial" panose="020B0604020202020204" pitchFamily="34" charset="0"/>
              </a:rPr>
              <a:t>7. De antwoorden op de stelling om via beoordelingscriteria Brede Welvaart te implementeren variëren sterk, de meerderheid lijkt er niet in te geloven (gemiddeld 4,8)</a:t>
            </a:r>
          </a:p>
          <a:p>
            <a:pPr marR="0" lvl="0" algn="l" defTabSz="914400" rtl="0" eaLnBrk="0" fontAlgn="base" latinLnBrk="0" hangingPunct="0">
              <a:lnSpc>
                <a:spcPct val="100000"/>
              </a:lnSpc>
              <a:spcBef>
                <a:spcPct val="0"/>
              </a:spcBef>
              <a:spcAft>
                <a:spcPct val="0"/>
              </a:spcAft>
              <a:buClrTx/>
              <a:buSzTx/>
              <a:tabLst/>
            </a:pPr>
            <a:r>
              <a:rPr kumimoji="0" lang="nl-NL" altLang="nl-NL" sz="1600" i="0" u="none" strike="noStrike" cap="none" normalizeH="0" baseline="0" dirty="0">
                <a:ln>
                  <a:noFill/>
                </a:ln>
                <a:effectLst/>
                <a:latin typeface="Arial" panose="020B0604020202020204" pitchFamily="34" charset="0"/>
              </a:rPr>
              <a:t>8. De stelling dat er meer tijd nodig is om de kennis van Brede Welvaart te vergroten wordt door de meerderheid van het team onderschreven (6,8)</a:t>
            </a:r>
          </a:p>
          <a:p>
            <a:pPr marR="0" lvl="0" algn="l" defTabSz="914400" rtl="0" eaLnBrk="0" fontAlgn="base" latinLnBrk="0" hangingPunct="0">
              <a:lnSpc>
                <a:spcPct val="100000"/>
              </a:lnSpc>
              <a:spcBef>
                <a:spcPct val="0"/>
              </a:spcBef>
              <a:spcAft>
                <a:spcPct val="0"/>
              </a:spcAft>
              <a:buClrTx/>
              <a:buSzTx/>
              <a:tabLst/>
            </a:pPr>
            <a:r>
              <a:rPr kumimoji="0" lang="nl-NL" altLang="nl-NL" sz="1600" i="0" u="none" strike="noStrike" cap="none" normalizeH="0" baseline="0" dirty="0">
                <a:ln>
                  <a:noFill/>
                </a:ln>
                <a:effectLst/>
                <a:latin typeface="Arial" panose="020B0604020202020204" pitchFamily="34" charset="0"/>
              </a:rPr>
              <a:t>9. Een meerderheid (60%) </a:t>
            </a:r>
            <a:r>
              <a:rPr lang="nl-NL" altLang="nl-NL" sz="1600" dirty="0">
                <a:latin typeface="Arial" panose="020B0604020202020204" pitchFamily="34" charset="0"/>
              </a:rPr>
              <a:t>geeft aan </a:t>
            </a:r>
            <a:r>
              <a:rPr kumimoji="0" lang="nl-NL" altLang="nl-NL" sz="1600" i="0" u="none" strike="noStrike" cap="none" normalizeH="0" baseline="0" dirty="0">
                <a:ln>
                  <a:noFill/>
                </a:ln>
                <a:effectLst/>
                <a:latin typeface="Arial" panose="020B0604020202020204" pitchFamily="34" charset="0"/>
              </a:rPr>
              <a:t>dat een verdieping in didaktiek een bijdrage zou kunnen leveren aan het makkelijker meenemen van studenten in het onderwerp (6,6) </a:t>
            </a:r>
          </a:p>
          <a:p>
            <a:pPr marR="0" lvl="0" algn="l" defTabSz="914400" rtl="0" eaLnBrk="0" fontAlgn="base" latinLnBrk="0" hangingPunct="0">
              <a:lnSpc>
                <a:spcPct val="100000"/>
              </a:lnSpc>
              <a:spcBef>
                <a:spcPct val="0"/>
              </a:spcBef>
              <a:spcAft>
                <a:spcPct val="0"/>
              </a:spcAft>
              <a:buClrTx/>
              <a:buSzTx/>
              <a:tabLst/>
            </a:pPr>
            <a:r>
              <a:rPr kumimoji="0" lang="nl-NL" altLang="nl-NL" sz="1600" i="0" u="none" strike="noStrike" cap="none" normalizeH="0" baseline="0" dirty="0">
                <a:ln>
                  <a:noFill/>
                </a:ln>
                <a:effectLst/>
                <a:latin typeface="Arial" panose="020B0604020202020204" pitchFamily="34" charset="0"/>
              </a:rPr>
              <a:t>10. Het team is over de stelling dat PPO wellicht een rol kan spelen enorm verdeeld (5,6)</a:t>
            </a:r>
          </a:p>
          <a:p>
            <a:pPr marR="0" lvl="0" algn="l" defTabSz="914400" rtl="0" eaLnBrk="0" fontAlgn="base" latinLnBrk="0" hangingPunct="0">
              <a:lnSpc>
                <a:spcPct val="100000"/>
              </a:lnSpc>
              <a:spcBef>
                <a:spcPct val="0"/>
              </a:spcBef>
              <a:spcAft>
                <a:spcPct val="0"/>
              </a:spcAft>
              <a:buClrTx/>
              <a:buSzTx/>
              <a:tabLst/>
            </a:pPr>
            <a:endParaRPr kumimoji="0" lang="nl-NL" altLang="nl-NL" sz="1600" i="0" u="none" strike="noStrike" cap="none" normalizeH="0" baseline="0" dirty="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endParaRPr lang="nl-NL" dirty="0"/>
          </a:p>
        </p:txBody>
      </p:sp>
    </p:spTree>
    <p:extLst>
      <p:ext uri="{BB962C8B-B14F-4D97-AF65-F5344CB8AC3E}">
        <p14:creationId xmlns:p14="http://schemas.microsoft.com/office/powerpoint/2010/main" val="3061665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F05D5A-8252-7B58-2EC0-EAC689226C1C}"/>
              </a:ext>
            </a:extLst>
          </p:cNvPr>
          <p:cNvSpPr>
            <a:spLocks noGrp="1"/>
          </p:cNvSpPr>
          <p:nvPr>
            <p:ph type="title"/>
          </p:nvPr>
        </p:nvSpPr>
        <p:spPr>
          <a:xfrm>
            <a:off x="839208" y="546793"/>
            <a:ext cx="7740000" cy="356400"/>
          </a:xfrm>
        </p:spPr>
        <p:txBody>
          <a:bodyPr/>
          <a:lstStyle/>
          <a:p>
            <a:r>
              <a:rPr lang="nl-NL" dirty="0">
                <a:solidFill>
                  <a:schemeClr val="accent1"/>
                </a:solidFill>
              </a:rPr>
              <a:t>Ideeën uit de extra (open) vraag </a:t>
            </a:r>
          </a:p>
        </p:txBody>
      </p:sp>
      <p:sp>
        <p:nvSpPr>
          <p:cNvPr id="3" name="Tijdelijke aanduiding voor inhoud 2">
            <a:extLst>
              <a:ext uri="{FF2B5EF4-FFF2-40B4-BE49-F238E27FC236}">
                <a16:creationId xmlns:a16="http://schemas.microsoft.com/office/drawing/2014/main" id="{B36C3002-FD4A-FCC6-B142-33A4A6D96700}"/>
              </a:ext>
            </a:extLst>
          </p:cNvPr>
          <p:cNvSpPr>
            <a:spLocks noGrp="1"/>
          </p:cNvSpPr>
          <p:nvPr>
            <p:ph idx="1"/>
          </p:nvPr>
        </p:nvSpPr>
        <p:spPr>
          <a:xfrm>
            <a:off x="839208" y="1102665"/>
            <a:ext cx="10482384" cy="625774"/>
          </a:xfrm>
        </p:spPr>
        <p:txBody>
          <a:bodyPr>
            <a:normAutofit/>
          </a:bodyPr>
          <a:lstStyle/>
          <a:p>
            <a:pPr marL="0" indent="0">
              <a:buNone/>
            </a:pPr>
            <a:r>
              <a:rPr lang="nl-NL" dirty="0"/>
              <a:t>Welke andere stappen zouden we volgens jou nog kunnen zetten om Brede Welvaart beter in de opleiding te krijgen?</a:t>
            </a:r>
          </a:p>
        </p:txBody>
      </p:sp>
      <p:sp>
        <p:nvSpPr>
          <p:cNvPr id="4" name="Tijdelijke aanduiding voor datum 3">
            <a:extLst>
              <a:ext uri="{FF2B5EF4-FFF2-40B4-BE49-F238E27FC236}">
                <a16:creationId xmlns:a16="http://schemas.microsoft.com/office/drawing/2014/main" id="{F0A5EEFE-44F6-EBF9-E480-CD0E14D16E09}"/>
              </a:ext>
            </a:extLst>
          </p:cNvPr>
          <p:cNvSpPr>
            <a:spLocks noGrp="1"/>
          </p:cNvSpPr>
          <p:nvPr>
            <p:ph type="dt" sz="half" idx="10"/>
          </p:nvPr>
        </p:nvSpPr>
        <p:spPr/>
        <p:txBody>
          <a:bodyPr/>
          <a:lstStyle/>
          <a:p>
            <a:fld id="{B2222334-CDA2-4C92-BC69-DB2580A6CC54}" type="datetime1">
              <a:rPr lang="nl-NL" smtClean="0"/>
              <a:t>09-09-2025</a:t>
            </a:fld>
            <a:endParaRPr lang="nl-NL"/>
          </a:p>
        </p:txBody>
      </p:sp>
      <p:sp>
        <p:nvSpPr>
          <p:cNvPr id="5" name="Tijdelijke aanduiding voor dianummer 4">
            <a:extLst>
              <a:ext uri="{FF2B5EF4-FFF2-40B4-BE49-F238E27FC236}">
                <a16:creationId xmlns:a16="http://schemas.microsoft.com/office/drawing/2014/main" id="{A67C8E9E-BA8B-0A87-CE1D-E5933D418AC3}"/>
              </a:ext>
            </a:extLst>
          </p:cNvPr>
          <p:cNvSpPr>
            <a:spLocks noGrp="1"/>
          </p:cNvSpPr>
          <p:nvPr>
            <p:ph type="sldNum" sz="quarter" idx="11"/>
          </p:nvPr>
        </p:nvSpPr>
        <p:spPr/>
        <p:txBody>
          <a:bodyPr/>
          <a:lstStyle/>
          <a:p>
            <a:r>
              <a:rPr lang="nl-NL"/>
              <a:t>| </a:t>
            </a:r>
            <a:fld id="{75858F3E-B417-432D-910B-1B0A8C2DCBA3}" type="slidenum">
              <a:rPr lang="nl-NL" smtClean="0"/>
              <a:pPr/>
              <a:t>57</a:t>
            </a:fld>
            <a:endParaRPr lang="nl-NL"/>
          </a:p>
        </p:txBody>
      </p:sp>
      <p:graphicFrame>
        <p:nvGraphicFramePr>
          <p:cNvPr id="6" name="Tabel 5">
            <a:extLst>
              <a:ext uri="{FF2B5EF4-FFF2-40B4-BE49-F238E27FC236}">
                <a16:creationId xmlns:a16="http://schemas.microsoft.com/office/drawing/2014/main" id="{D892978A-3120-CF5F-57F0-92C6033A75C8}"/>
              </a:ext>
            </a:extLst>
          </p:cNvPr>
          <p:cNvGraphicFramePr>
            <a:graphicFrameLocks noGrp="1"/>
          </p:cNvGraphicFramePr>
          <p:nvPr>
            <p:extLst>
              <p:ext uri="{D42A27DB-BD31-4B8C-83A1-F6EECF244321}">
                <p14:modId xmlns:p14="http://schemas.microsoft.com/office/powerpoint/2010/main" val="4088867989"/>
              </p:ext>
            </p:extLst>
          </p:nvPr>
        </p:nvGraphicFramePr>
        <p:xfrm>
          <a:off x="880946" y="1899768"/>
          <a:ext cx="10440646" cy="4465320"/>
        </p:xfrm>
        <a:graphic>
          <a:graphicData uri="http://schemas.openxmlformats.org/drawingml/2006/table">
            <a:tbl>
              <a:tblPr firstRow="1" bandRow="1">
                <a:tableStyleId>{5C22544A-7EE6-4342-B048-85BDC9FD1C3A}</a:tableStyleId>
              </a:tblPr>
              <a:tblGrid>
                <a:gridCol w="3452390">
                  <a:extLst>
                    <a:ext uri="{9D8B030D-6E8A-4147-A177-3AD203B41FA5}">
                      <a16:colId xmlns:a16="http://schemas.microsoft.com/office/drawing/2014/main" val="2106924549"/>
                    </a:ext>
                  </a:extLst>
                </a:gridCol>
                <a:gridCol w="3494128">
                  <a:extLst>
                    <a:ext uri="{9D8B030D-6E8A-4147-A177-3AD203B41FA5}">
                      <a16:colId xmlns:a16="http://schemas.microsoft.com/office/drawing/2014/main" val="4099369579"/>
                    </a:ext>
                  </a:extLst>
                </a:gridCol>
                <a:gridCol w="3494128">
                  <a:extLst>
                    <a:ext uri="{9D8B030D-6E8A-4147-A177-3AD203B41FA5}">
                      <a16:colId xmlns:a16="http://schemas.microsoft.com/office/drawing/2014/main" val="4084834228"/>
                    </a:ext>
                  </a:extLst>
                </a:gridCol>
              </a:tblGrid>
              <a:tr h="370840">
                <a:tc>
                  <a:txBody>
                    <a:bodyPr/>
                    <a:lstStyle/>
                    <a:p>
                      <a:r>
                        <a:rPr lang="nl-NL" dirty="0"/>
                        <a:t>Adviezen </a:t>
                      </a:r>
                      <a:r>
                        <a:rPr lang="nl-NL" dirty="0" err="1"/>
                        <a:t>mbt</a:t>
                      </a:r>
                      <a:r>
                        <a:rPr lang="nl-NL" dirty="0"/>
                        <a:t> organisatie</a:t>
                      </a:r>
                    </a:p>
                  </a:txBody>
                  <a:tcPr/>
                </a:tc>
                <a:tc>
                  <a:txBody>
                    <a:bodyPr/>
                    <a:lstStyle/>
                    <a:p>
                      <a:r>
                        <a:rPr lang="nl-NL" dirty="0"/>
                        <a:t>Docent en vakken</a:t>
                      </a:r>
                    </a:p>
                  </a:txBody>
                  <a:tcPr/>
                </a:tc>
                <a:tc>
                  <a:txBody>
                    <a:bodyPr/>
                    <a:lstStyle/>
                    <a:p>
                      <a:r>
                        <a:rPr lang="nl-NL" dirty="0"/>
                        <a:t>Student</a:t>
                      </a:r>
                    </a:p>
                  </a:txBody>
                  <a:tcPr/>
                </a:tc>
                <a:extLst>
                  <a:ext uri="{0D108BD9-81ED-4DB2-BD59-A6C34878D82A}">
                    <a16:rowId xmlns:a16="http://schemas.microsoft.com/office/drawing/2014/main" val="2138666595"/>
                  </a:ext>
                </a:extLst>
              </a:tr>
              <a:tr h="370840">
                <a:tc>
                  <a:txBody>
                    <a:bodyPr/>
                    <a:lstStyle/>
                    <a:p>
                      <a:r>
                        <a:rPr lang="nl-NL" sz="1400" dirty="0"/>
                        <a:t>Knowledge bol coördineert</a:t>
                      </a:r>
                    </a:p>
                  </a:txBody>
                  <a:tcPr/>
                </a:tc>
                <a:tc>
                  <a:txBody>
                    <a:bodyPr/>
                    <a:lstStyle/>
                    <a:p>
                      <a:r>
                        <a:rPr lang="nl-NL" sz="1400" dirty="0"/>
                        <a:t>Training &amp; Coaching</a:t>
                      </a:r>
                    </a:p>
                  </a:txBody>
                  <a:tcPr/>
                </a:tc>
                <a:tc>
                  <a:txBody>
                    <a:bodyPr/>
                    <a:lstStyle/>
                    <a:p>
                      <a:r>
                        <a:rPr lang="nl-NL" sz="1400" dirty="0"/>
                        <a:t>Inspireren vanuit ondernemerschap</a:t>
                      </a:r>
                    </a:p>
                  </a:txBody>
                  <a:tcPr/>
                </a:tc>
                <a:extLst>
                  <a:ext uri="{0D108BD9-81ED-4DB2-BD59-A6C34878D82A}">
                    <a16:rowId xmlns:a16="http://schemas.microsoft.com/office/drawing/2014/main" val="781873705"/>
                  </a:ext>
                </a:extLst>
              </a:tr>
              <a:tr h="370840">
                <a:tc>
                  <a:txBody>
                    <a:bodyPr/>
                    <a:lstStyle/>
                    <a:p>
                      <a:r>
                        <a:rPr lang="nl-NL" sz="1400" dirty="0"/>
                        <a:t>Consensus in het team</a:t>
                      </a:r>
                    </a:p>
                  </a:txBody>
                  <a:tcPr/>
                </a:tc>
                <a:tc>
                  <a:txBody>
                    <a:bodyPr/>
                    <a:lstStyle/>
                    <a:p>
                      <a:r>
                        <a:rPr lang="nl-NL" sz="1400" dirty="0"/>
                        <a:t>Brede Welvaart als uitgangspunt voor </a:t>
                      </a:r>
                      <a:r>
                        <a:rPr lang="nl-NL" sz="1400" u="sng" dirty="0"/>
                        <a:t>alle</a:t>
                      </a:r>
                      <a:r>
                        <a:rPr lang="nl-NL" sz="1400" dirty="0"/>
                        <a:t> vakken (niet alleen SF)</a:t>
                      </a:r>
                    </a:p>
                  </a:txBody>
                  <a:tcPr/>
                </a:tc>
                <a:tc>
                  <a:txBody>
                    <a:bodyPr/>
                    <a:lstStyle/>
                    <a:p>
                      <a:r>
                        <a:rPr lang="nl-NL" sz="1400" dirty="0"/>
                        <a:t>Succesverhalen vertellen</a:t>
                      </a:r>
                    </a:p>
                  </a:txBody>
                  <a:tcPr/>
                </a:tc>
                <a:extLst>
                  <a:ext uri="{0D108BD9-81ED-4DB2-BD59-A6C34878D82A}">
                    <a16:rowId xmlns:a16="http://schemas.microsoft.com/office/drawing/2014/main" val="2112214339"/>
                  </a:ext>
                </a:extLst>
              </a:tr>
              <a:tr h="370840">
                <a:tc>
                  <a:txBody>
                    <a:bodyPr/>
                    <a:lstStyle/>
                    <a:p>
                      <a:r>
                        <a:rPr lang="nl-NL" sz="1400" dirty="0"/>
                        <a:t>Met kleine groep model en narratief ontwikkelen, verspreiden en in les opnemen</a:t>
                      </a:r>
                    </a:p>
                  </a:txBody>
                  <a:tcPr/>
                </a:tc>
                <a:tc>
                  <a:txBody>
                    <a:bodyPr/>
                    <a:lstStyle/>
                    <a:p>
                      <a:r>
                        <a:rPr lang="nl-NL" sz="1400" dirty="0"/>
                        <a:t>In P1 het vak “Brede Welvaart” geven, zodat er een goede basis is voor de rest van de opleiding</a:t>
                      </a:r>
                    </a:p>
                  </a:txBody>
                  <a:tcPr/>
                </a:tc>
                <a:tc>
                  <a:txBody>
                    <a:bodyPr/>
                    <a:lstStyle/>
                    <a:p>
                      <a:r>
                        <a:rPr lang="nl-NL" sz="1400" dirty="0"/>
                        <a:t>Studentenpanel inrichten</a:t>
                      </a:r>
                    </a:p>
                  </a:txBody>
                  <a:tcPr/>
                </a:tc>
                <a:extLst>
                  <a:ext uri="{0D108BD9-81ED-4DB2-BD59-A6C34878D82A}">
                    <a16:rowId xmlns:a16="http://schemas.microsoft.com/office/drawing/2014/main" val="870627762"/>
                  </a:ext>
                </a:extLst>
              </a:tr>
              <a:tr h="370840">
                <a:tc>
                  <a:txBody>
                    <a:bodyPr/>
                    <a:lstStyle/>
                    <a:p>
                      <a:r>
                        <a:rPr lang="nl-NL" sz="1400" dirty="0"/>
                        <a:t>Leeruitkomsten later pas koppelen dus niet in P1 en P2 </a:t>
                      </a:r>
                    </a:p>
                  </a:txBody>
                  <a:tcPr/>
                </a:tc>
                <a:tc>
                  <a:txBody>
                    <a:bodyPr/>
                    <a:lstStyle/>
                    <a:p>
                      <a:r>
                        <a:rPr lang="nl-NL" sz="1400" dirty="0"/>
                        <a:t>Modellen gebruiken die al duurzame componenten in zich hebben. Business Model Canvas vervangen door Sustainable BMC</a:t>
                      </a:r>
                    </a:p>
                  </a:txBody>
                  <a:tcPr/>
                </a:tc>
                <a:tc>
                  <a:txBody>
                    <a:bodyPr/>
                    <a:lstStyle/>
                    <a:p>
                      <a:r>
                        <a:rPr lang="nl-NL" sz="1400" dirty="0"/>
                        <a:t>Brede Welvaart Award instellen (naast de Excellence Award)</a:t>
                      </a:r>
                    </a:p>
                  </a:txBody>
                  <a:tcPr/>
                </a:tc>
                <a:extLst>
                  <a:ext uri="{0D108BD9-81ED-4DB2-BD59-A6C34878D82A}">
                    <a16:rowId xmlns:a16="http://schemas.microsoft.com/office/drawing/2014/main" val="2765953750"/>
                  </a:ext>
                </a:extLst>
              </a:tr>
              <a:tr h="350397">
                <a:tc>
                  <a:txBody>
                    <a:bodyPr/>
                    <a:lstStyle/>
                    <a:p>
                      <a:r>
                        <a:rPr lang="nl-NL" sz="1400" dirty="0"/>
                        <a:t>Eerst eenduidig als team, dan pas naar de student</a:t>
                      </a:r>
                    </a:p>
                  </a:txBody>
                  <a:tcPr/>
                </a:tc>
                <a:tc>
                  <a:txBody>
                    <a:bodyPr/>
                    <a:lstStyle/>
                    <a:p>
                      <a:r>
                        <a:rPr lang="nl-NL" sz="1400" dirty="0"/>
                        <a:t>Kleiner maken, niet te hoog over </a:t>
                      </a:r>
                    </a:p>
                  </a:txBody>
                  <a:tcPr/>
                </a:tc>
                <a:tc>
                  <a:txBody>
                    <a:bodyPr/>
                    <a:lstStyle/>
                    <a:p>
                      <a:r>
                        <a:rPr lang="nl-NL" sz="1400" dirty="0"/>
                        <a:t>Noodzaak aanwakkeren</a:t>
                      </a:r>
                    </a:p>
                  </a:txBody>
                  <a:tcPr/>
                </a:tc>
                <a:extLst>
                  <a:ext uri="{0D108BD9-81ED-4DB2-BD59-A6C34878D82A}">
                    <a16:rowId xmlns:a16="http://schemas.microsoft.com/office/drawing/2014/main" val="1903668526"/>
                  </a:ext>
                </a:extLst>
              </a:tr>
              <a:tr h="370840">
                <a:tc>
                  <a:txBody>
                    <a:bodyPr/>
                    <a:lstStyle/>
                    <a:p>
                      <a:r>
                        <a:rPr lang="nl-NL" sz="1400" dirty="0"/>
                        <a:t>Gemeenschappelijk begrippenkader</a:t>
                      </a:r>
                    </a:p>
                  </a:txBody>
                  <a:tcPr/>
                </a:tc>
                <a:tc>
                  <a:txBody>
                    <a:bodyPr/>
                    <a:lstStyle/>
                    <a:p>
                      <a:r>
                        <a:rPr lang="nl-NL" sz="1400" dirty="0"/>
                        <a:t>Voorkom gekunsteldheid </a:t>
                      </a:r>
                    </a:p>
                  </a:txBody>
                  <a:tcPr/>
                </a:tc>
                <a:tc>
                  <a:txBody>
                    <a:bodyPr/>
                    <a:lstStyle/>
                    <a:p>
                      <a:r>
                        <a:rPr lang="nl-NL" sz="1400" dirty="0"/>
                        <a:t>Gamificatie</a:t>
                      </a:r>
                    </a:p>
                  </a:txBody>
                  <a:tcPr/>
                </a:tc>
                <a:extLst>
                  <a:ext uri="{0D108BD9-81ED-4DB2-BD59-A6C34878D82A}">
                    <a16:rowId xmlns:a16="http://schemas.microsoft.com/office/drawing/2014/main" val="2050071961"/>
                  </a:ext>
                </a:extLst>
              </a:tr>
              <a:tr h="370840">
                <a:tc>
                  <a:txBody>
                    <a:bodyPr/>
                    <a:lstStyle/>
                    <a:p>
                      <a:endParaRPr lang="nl-NL" dirty="0"/>
                    </a:p>
                  </a:txBody>
                  <a:tcPr/>
                </a:tc>
                <a:tc>
                  <a:txBody>
                    <a:bodyPr/>
                    <a:lstStyle/>
                    <a:p>
                      <a:endParaRPr lang="nl-NL"/>
                    </a:p>
                  </a:txBody>
                  <a:tcPr/>
                </a:tc>
                <a:tc>
                  <a:txBody>
                    <a:bodyPr/>
                    <a:lstStyle/>
                    <a:p>
                      <a:endParaRPr lang="nl-NL" dirty="0"/>
                    </a:p>
                  </a:txBody>
                  <a:tcPr/>
                </a:tc>
                <a:extLst>
                  <a:ext uri="{0D108BD9-81ED-4DB2-BD59-A6C34878D82A}">
                    <a16:rowId xmlns:a16="http://schemas.microsoft.com/office/drawing/2014/main" val="648556550"/>
                  </a:ext>
                </a:extLst>
              </a:tr>
            </a:tbl>
          </a:graphicData>
        </a:graphic>
      </p:graphicFrame>
    </p:spTree>
    <p:extLst>
      <p:ext uri="{BB962C8B-B14F-4D97-AF65-F5344CB8AC3E}">
        <p14:creationId xmlns:p14="http://schemas.microsoft.com/office/powerpoint/2010/main" val="17633137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021F69-504D-868D-206A-6F59FBACCF7F}"/>
              </a:ext>
            </a:extLst>
          </p:cNvPr>
          <p:cNvSpPr>
            <a:spLocks noGrp="1"/>
          </p:cNvSpPr>
          <p:nvPr>
            <p:ph type="title"/>
          </p:nvPr>
        </p:nvSpPr>
        <p:spPr>
          <a:xfrm>
            <a:off x="1" y="3560839"/>
            <a:ext cx="12192000" cy="216000"/>
          </a:xfrm>
        </p:spPr>
        <p:txBody>
          <a:bodyPr/>
          <a:lstStyle/>
          <a:p>
            <a:pPr algn="ctr"/>
            <a:r>
              <a:rPr lang="nl-NL" dirty="0"/>
              <a:t>Hoe verder? </a:t>
            </a:r>
          </a:p>
        </p:txBody>
      </p:sp>
      <p:sp>
        <p:nvSpPr>
          <p:cNvPr id="4" name="Tijdelijke aanduiding voor datum 3">
            <a:extLst>
              <a:ext uri="{FF2B5EF4-FFF2-40B4-BE49-F238E27FC236}">
                <a16:creationId xmlns:a16="http://schemas.microsoft.com/office/drawing/2014/main" id="{F92493F2-3E7F-5AAB-74D6-880E3E1F2B6A}"/>
              </a:ext>
            </a:extLst>
          </p:cNvPr>
          <p:cNvSpPr>
            <a:spLocks noGrp="1"/>
          </p:cNvSpPr>
          <p:nvPr>
            <p:ph type="dt" sz="half" idx="10"/>
          </p:nvPr>
        </p:nvSpPr>
        <p:spPr/>
        <p:txBody>
          <a:bodyPr/>
          <a:lstStyle/>
          <a:p>
            <a:fld id="{B2222334-CDA2-4C92-BC69-DB2580A6CC54}" type="datetime1">
              <a:rPr lang="nl-NL" smtClean="0"/>
              <a:t>09-09-2025</a:t>
            </a:fld>
            <a:endParaRPr lang="nl-NL"/>
          </a:p>
        </p:txBody>
      </p:sp>
      <p:sp>
        <p:nvSpPr>
          <p:cNvPr id="5" name="Tijdelijke aanduiding voor dianummer 4">
            <a:extLst>
              <a:ext uri="{FF2B5EF4-FFF2-40B4-BE49-F238E27FC236}">
                <a16:creationId xmlns:a16="http://schemas.microsoft.com/office/drawing/2014/main" id="{93FD44A9-0A4B-D549-BB72-DCDA2A4E48A6}"/>
              </a:ext>
            </a:extLst>
          </p:cNvPr>
          <p:cNvSpPr>
            <a:spLocks noGrp="1"/>
          </p:cNvSpPr>
          <p:nvPr>
            <p:ph type="sldNum" sz="quarter" idx="11"/>
          </p:nvPr>
        </p:nvSpPr>
        <p:spPr/>
        <p:txBody>
          <a:bodyPr/>
          <a:lstStyle/>
          <a:p>
            <a:r>
              <a:rPr lang="nl-NL"/>
              <a:t>| </a:t>
            </a:r>
            <a:fld id="{75858F3E-B417-432D-910B-1B0A8C2DCBA3}" type="slidenum">
              <a:rPr lang="nl-NL" smtClean="0"/>
              <a:pPr/>
              <a:t>58</a:t>
            </a:fld>
            <a:endParaRPr lang="nl-NL"/>
          </a:p>
        </p:txBody>
      </p:sp>
    </p:spTree>
    <p:extLst>
      <p:ext uri="{BB962C8B-B14F-4D97-AF65-F5344CB8AC3E}">
        <p14:creationId xmlns:p14="http://schemas.microsoft.com/office/powerpoint/2010/main" val="24881205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95CE8A14-A32B-9B0B-A9D7-A2326F6B701C}"/>
              </a:ext>
            </a:extLst>
          </p:cNvPr>
          <p:cNvSpPr>
            <a:spLocks noGrp="1" noChangeArrowheads="1"/>
          </p:cNvSpPr>
          <p:nvPr>
            <p:ph idx="1"/>
          </p:nvPr>
        </p:nvSpPr>
        <p:spPr bwMode="auto">
          <a:xfrm>
            <a:off x="493679" y="364860"/>
            <a:ext cx="1120464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lang="nl-NL" altLang="nl-NL" sz="2800" b="1" dirty="0">
                <a:solidFill>
                  <a:schemeClr val="accent1"/>
                </a:solidFill>
                <a:latin typeface="+mj-lt"/>
              </a:rPr>
              <a:t>Hoe gaan we binnen ORM verder? </a:t>
            </a:r>
            <a:endParaRPr kumimoji="0" lang="nl-NL" altLang="nl-NL" sz="1600" b="1" i="0" u="none" strike="noStrike" cap="none" normalizeH="0" baseline="0" dirty="0">
              <a:ln>
                <a:noFill/>
              </a:ln>
              <a:solidFill>
                <a:schemeClr val="tx1"/>
              </a:solidFill>
              <a:effectLst/>
              <a:latin typeface="Arial" panose="020B0604020202020204" pitchFamily="34" charset="0"/>
            </a:endParaRPr>
          </a:p>
        </p:txBody>
      </p:sp>
      <p:sp>
        <p:nvSpPr>
          <p:cNvPr id="2" name="Tekstvak 1">
            <a:extLst>
              <a:ext uri="{FF2B5EF4-FFF2-40B4-BE49-F238E27FC236}">
                <a16:creationId xmlns:a16="http://schemas.microsoft.com/office/drawing/2014/main" id="{D9E4FE94-FB70-64B9-05A7-1692713B5D7A}"/>
              </a:ext>
            </a:extLst>
          </p:cNvPr>
          <p:cNvSpPr txBox="1"/>
          <p:nvPr/>
        </p:nvSpPr>
        <p:spPr>
          <a:xfrm>
            <a:off x="493679" y="1293542"/>
            <a:ext cx="10906584" cy="3170099"/>
          </a:xfrm>
          <a:prstGeom prst="rect">
            <a:avLst/>
          </a:prstGeom>
          <a:noFill/>
        </p:spPr>
        <p:txBody>
          <a:bodyPr wrap="square" rtlCol="0">
            <a:spAutoFit/>
          </a:bodyPr>
          <a:lstStyle/>
          <a:p>
            <a:pPr marR="0" lvl="0" algn="l" defTabSz="914400" rtl="0" eaLnBrk="0" fontAlgn="base" latinLnBrk="0" hangingPunct="0">
              <a:lnSpc>
                <a:spcPct val="100000"/>
              </a:lnSpc>
              <a:spcBef>
                <a:spcPct val="0"/>
              </a:spcBef>
              <a:spcAft>
                <a:spcPct val="0"/>
              </a:spcAft>
              <a:buClrTx/>
              <a:buSzTx/>
              <a:tabLst/>
            </a:pPr>
            <a:r>
              <a:rPr lang="nl-NL" altLang="nl-NL" sz="2000" dirty="0">
                <a:latin typeface="Arial" panose="020B0604020202020204" pitchFamily="34" charset="0"/>
                <a:cs typeface="Arial" panose="020B0604020202020204" pitchFamily="34" charset="0"/>
              </a:rPr>
              <a:t>Uit de enquête onder de docenten komt heel duidelijk dat de ORM docenten achter het inbedden van Brede Welvaart staan, maar dat er geen gezamenlijke basis ligt.</a:t>
            </a:r>
          </a:p>
          <a:p>
            <a:pPr marR="0" lvl="0" algn="l" defTabSz="914400" rtl="0" eaLnBrk="0" fontAlgn="base" latinLnBrk="0" hangingPunct="0">
              <a:lnSpc>
                <a:spcPct val="100000"/>
              </a:lnSpc>
              <a:spcBef>
                <a:spcPct val="0"/>
              </a:spcBef>
              <a:spcAft>
                <a:spcPct val="0"/>
              </a:spcAft>
              <a:buClrTx/>
              <a:buSzTx/>
              <a:tabLst/>
            </a:pPr>
            <a:endParaRPr lang="nl-NL" altLang="nl-NL" sz="2000" dirty="0">
              <a:latin typeface="Arial" panose="020B0604020202020204" pitchFamily="34" charset="0"/>
              <a:cs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lang="nl-NL" altLang="nl-NL" sz="2000" dirty="0">
                <a:latin typeface="Arial" panose="020B0604020202020204" pitchFamily="34" charset="0"/>
                <a:cs typeface="Arial" panose="020B0604020202020204" pitchFamily="34" charset="0"/>
              </a:rPr>
              <a:t>De aanbeveling is om de resultaten met het team te delen en stappen te gaan zetten op dit gebied.  </a:t>
            </a:r>
          </a:p>
          <a:p>
            <a:pPr marR="0" lvl="0" algn="l" defTabSz="914400" rtl="0" eaLnBrk="0" fontAlgn="base" latinLnBrk="0" hangingPunct="0">
              <a:lnSpc>
                <a:spcPct val="100000"/>
              </a:lnSpc>
              <a:spcBef>
                <a:spcPct val="0"/>
              </a:spcBef>
              <a:spcAft>
                <a:spcPct val="0"/>
              </a:spcAft>
              <a:buClrTx/>
              <a:buSzTx/>
              <a:tabLst/>
            </a:pPr>
            <a:endParaRPr lang="nl-NL" altLang="nl-NL" sz="2000" dirty="0">
              <a:latin typeface="Arial" panose="020B0604020202020204" pitchFamily="34" charset="0"/>
              <a:cs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lang="nl-NL" altLang="nl-NL" sz="2000" dirty="0">
                <a:latin typeface="Arial" panose="020B0604020202020204" pitchFamily="34" charset="0"/>
                <a:cs typeface="Arial" panose="020B0604020202020204" pitchFamily="34" charset="0"/>
              </a:rPr>
              <a:t>Verder denken we na over de opzet van deel 3 en 4:</a:t>
            </a:r>
          </a:p>
          <a:p>
            <a:pPr marR="0" lvl="0" algn="l" defTabSz="914400" rtl="0" eaLnBrk="0" fontAlgn="base" latinLnBrk="0" hangingPunct="0">
              <a:lnSpc>
                <a:spcPct val="100000"/>
              </a:lnSpc>
              <a:spcBef>
                <a:spcPct val="0"/>
              </a:spcBef>
              <a:spcAft>
                <a:spcPct val="0"/>
              </a:spcAft>
              <a:buClrTx/>
              <a:buSzTx/>
              <a:tabLst/>
            </a:pPr>
            <a:r>
              <a:rPr lang="nl-NL" altLang="nl-NL" sz="2000" dirty="0">
                <a:latin typeface="Arial" panose="020B0604020202020204" pitchFamily="34" charset="0"/>
                <a:cs typeface="Arial" panose="020B0604020202020204" pitchFamily="34" charset="0"/>
              </a:rPr>
              <a:t>Deel 3: Studenten betrekken</a:t>
            </a:r>
          </a:p>
          <a:p>
            <a:pPr marR="0" lvl="0" algn="l" defTabSz="914400" rtl="0" eaLnBrk="0" fontAlgn="base" latinLnBrk="0" hangingPunct="0">
              <a:lnSpc>
                <a:spcPct val="100000"/>
              </a:lnSpc>
              <a:spcBef>
                <a:spcPct val="0"/>
              </a:spcBef>
              <a:spcAft>
                <a:spcPct val="0"/>
              </a:spcAft>
              <a:buClrTx/>
              <a:buSzTx/>
              <a:tabLst/>
            </a:pPr>
            <a:r>
              <a:rPr lang="nl-NL" altLang="nl-NL" sz="2000" dirty="0">
                <a:latin typeface="Arial" panose="020B0604020202020204" pitchFamily="34" charset="0"/>
                <a:cs typeface="Arial" panose="020B0604020202020204" pitchFamily="34" charset="0"/>
              </a:rPr>
              <a:t>Deel 4: Werkveld betrekken </a:t>
            </a:r>
          </a:p>
          <a:p>
            <a:pPr marR="0" lvl="0" algn="l" defTabSz="914400" rtl="0" eaLnBrk="0" fontAlgn="base" latinLnBrk="0" hangingPunct="0">
              <a:lnSpc>
                <a:spcPct val="100000"/>
              </a:lnSpc>
              <a:spcBef>
                <a:spcPct val="0"/>
              </a:spcBef>
              <a:spcAft>
                <a:spcPct val="0"/>
              </a:spcAft>
              <a:buClrTx/>
              <a:buSzTx/>
              <a:tabLst/>
            </a:pPr>
            <a:endParaRPr lang="nl-NL" altLang="nl-NL"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48862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95CE8A14-A32B-9B0B-A9D7-A2326F6B701C}"/>
              </a:ext>
            </a:extLst>
          </p:cNvPr>
          <p:cNvSpPr>
            <a:spLocks noGrp="1" noChangeArrowheads="1"/>
          </p:cNvSpPr>
          <p:nvPr>
            <p:ph idx="1"/>
          </p:nvPr>
        </p:nvSpPr>
        <p:spPr bwMode="auto">
          <a:xfrm>
            <a:off x="0" y="3039480"/>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None/>
              <a:tabLst/>
            </a:pPr>
            <a:r>
              <a:rPr lang="nl-NL" altLang="nl-NL" sz="2800" b="1" dirty="0">
                <a:solidFill>
                  <a:schemeClr val="accent1"/>
                </a:solidFill>
                <a:latin typeface="+mj-lt"/>
              </a:rPr>
              <a:t>Dank voor jullie aandacht</a:t>
            </a:r>
            <a:endParaRPr kumimoji="0" lang="nl-NL" altLang="nl-NL" sz="16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685881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UTEUR1EMAIL" val="t.koot@idbgroep.nl"/>
  <p:tag name="AUTEUR1FUNCTIE" val="Huisstijlprogrammeur"/>
  <p:tag name="AUTEUR2EMAIL" val=""/>
  <p:tag name="AUTEUR2FUNCTIE" val=""/>
  <p:tag name="AUTEUR3EMAIL" val=""/>
  <p:tag name="AUTEUR3FUNCTIE" val=""/>
</p:tagLst>
</file>

<file path=ppt/tags/tag2.xml><?xml version="1.0" encoding="utf-8"?>
<p:tagLst xmlns:a="http://schemas.openxmlformats.org/drawingml/2006/main" xmlns:r="http://schemas.openxmlformats.org/officeDocument/2006/relationships" xmlns:p="http://schemas.openxmlformats.org/presentationml/2006/main">
  <p:tag name="TYPE" val="PresentatieTitel"/>
</p:tagLst>
</file>

<file path=ppt/tags/tag3.xml><?xml version="1.0" encoding="utf-8"?>
<p:tagLst xmlns:a="http://schemas.openxmlformats.org/drawingml/2006/main" xmlns:r="http://schemas.openxmlformats.org/officeDocument/2006/relationships" xmlns:p="http://schemas.openxmlformats.org/presentationml/2006/main">
  <p:tag name="TYPE" val="Logo"/>
</p:tagLst>
</file>

<file path=ppt/tags/tag4.xml><?xml version="1.0" encoding="utf-8"?>
<p:tagLst xmlns:a="http://schemas.openxmlformats.org/drawingml/2006/main" xmlns:r="http://schemas.openxmlformats.org/officeDocument/2006/relationships" xmlns:p="http://schemas.openxmlformats.org/presentationml/2006/main">
  <p:tag name="BEELDENBANK" val="{E1EFAA51-2EE1-484D-9AE3-3379DA2B72CB}"/>
  <p:tag name="LOCATIEAFBEELDINGEN" val="Beeldenbank\Breedbeeld"/>
</p:tagLst>
</file>

<file path=ppt/tags/tag5.xml><?xml version="1.0" encoding="utf-8"?>
<p:tagLst xmlns:a="http://schemas.openxmlformats.org/drawingml/2006/main" xmlns:r="http://schemas.openxmlformats.org/officeDocument/2006/relationships" xmlns:p="http://schemas.openxmlformats.org/presentationml/2006/main">
  <p:tag name="TYPE" val="Logo"/>
</p:tagLst>
</file>

<file path=ppt/tags/tag6.xml><?xml version="1.0" encoding="utf-8"?>
<p:tagLst xmlns:a="http://schemas.openxmlformats.org/drawingml/2006/main" xmlns:r="http://schemas.openxmlformats.org/officeDocument/2006/relationships" xmlns:p="http://schemas.openxmlformats.org/presentationml/2006/main">
  <p:tag name="TIMING" val="|15.4"/>
</p:tagLst>
</file>

<file path=ppt/theme/theme1.xml><?xml version="1.0" encoding="utf-8"?>
<a:theme xmlns:a="http://schemas.openxmlformats.org/drawingml/2006/main" name="Kantoorthema">
  <a:themeElements>
    <a:clrScheme name="Avans">
      <a:dk1>
        <a:sysClr val="windowText" lastClr="000000"/>
      </a:dk1>
      <a:lt1>
        <a:sysClr val="window" lastClr="FFFFFF"/>
      </a:lt1>
      <a:dk2>
        <a:srgbClr val="808080"/>
      </a:dk2>
      <a:lt2>
        <a:srgbClr val="E7E6E6"/>
      </a:lt2>
      <a:accent1>
        <a:srgbClr val="C7002B"/>
      </a:accent1>
      <a:accent2>
        <a:srgbClr val="E0AAAC"/>
      </a:accent2>
      <a:accent3>
        <a:srgbClr val="AEAEAE"/>
      </a:accent3>
      <a:accent4>
        <a:srgbClr val="808080"/>
      </a:accent4>
      <a:accent5>
        <a:srgbClr val="767676"/>
      </a:accent5>
      <a:accent6>
        <a:srgbClr val="522641"/>
      </a:accent6>
      <a:hlink>
        <a:srgbClr val="0563C1"/>
      </a:hlink>
      <a:folHlink>
        <a:srgbClr val="954F72"/>
      </a:folHlink>
    </a:clrScheme>
    <a:fontScheme name="Avans">
      <a:majorFont>
        <a:latin typeface="Verdana"/>
        <a:ea typeface=""/>
        <a:cs typeface=""/>
      </a:majorFont>
      <a:minorFont>
        <a:latin typeface="Verdana"/>
        <a:ea typeface=""/>
        <a:cs typeface=""/>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Avans Breedbeeld.potx" id="{283C4182-114F-41A3-8026-406798BF2F46}" vid="{E363C049-4460-476A-9220-DABE3BE76D2D}"/>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DC94F252A9CC84DBE96EB90CC3F6A70" ma:contentTypeVersion="12" ma:contentTypeDescription="Een nieuw document maken." ma:contentTypeScope="" ma:versionID="a8a2793c1d9cc7c7082e7c37116a5fdc">
  <xsd:schema xmlns:xsd="http://www.w3.org/2001/XMLSchema" xmlns:xs="http://www.w3.org/2001/XMLSchema" xmlns:p="http://schemas.microsoft.com/office/2006/metadata/properties" xmlns:ns2="6075238b-fabd-40d7-a9ca-8cb22626af43" xmlns:ns3="86ebd1ac-d199-4044-bf6f-ce22210ee1a4" targetNamespace="http://schemas.microsoft.com/office/2006/metadata/properties" ma:root="true" ma:fieldsID="d4af2d6b236a152c5dcc20ce3074d600" ns2:_="" ns3:_="">
    <xsd:import namespace="6075238b-fabd-40d7-a9ca-8cb22626af43"/>
    <xsd:import namespace="86ebd1ac-d199-4044-bf6f-ce22210ee1a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75238b-fabd-40d7-a9ca-8cb22626af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Afbeeldingtags" ma:readOnly="false" ma:fieldId="{5cf76f15-5ced-4ddc-b409-7134ff3c332f}" ma:taxonomyMulti="true" ma:sspId="bbc12d8d-c97a-4a38-bef5-46718563464c"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6ebd1ac-d199-4044-bf6f-ce22210ee1a4"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666931bc-27aa-40de-828c-088ad65044a4}" ma:internalName="TaxCatchAll" ma:showField="CatchAllData" ma:web="86ebd1ac-d199-4044-bf6f-ce22210ee1a4">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075238b-fabd-40d7-a9ca-8cb22626af43">
      <Terms xmlns="http://schemas.microsoft.com/office/infopath/2007/PartnerControls"/>
    </lcf76f155ced4ddcb4097134ff3c332f>
    <TaxCatchAll xmlns="86ebd1ac-d199-4044-bf6f-ce22210ee1a4" xsi:nil="true"/>
  </documentManagement>
</p:properties>
</file>

<file path=customXml/itemProps1.xml><?xml version="1.0" encoding="utf-8"?>
<ds:datastoreItem xmlns:ds="http://schemas.openxmlformats.org/officeDocument/2006/customXml" ds:itemID="{F9630649-19EF-49B4-8025-919CB47F80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075238b-fabd-40d7-a9ca-8cb22626af43"/>
    <ds:schemaRef ds:uri="86ebd1ac-d199-4044-bf6f-ce22210ee1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2F9EA5C-1559-4F90-B155-528D8C2B0E58}">
  <ds:schemaRefs>
    <ds:schemaRef ds:uri="http://schemas.microsoft.com/sharepoint/v3/contenttype/forms"/>
  </ds:schemaRefs>
</ds:datastoreItem>
</file>

<file path=customXml/itemProps3.xml><?xml version="1.0" encoding="utf-8"?>
<ds:datastoreItem xmlns:ds="http://schemas.openxmlformats.org/officeDocument/2006/customXml" ds:itemID="{A1093E14-9D1A-4EDE-B169-11F8963C5882}">
  <ds:schemaRefs>
    <ds:schemaRef ds:uri="http://purl.org/dc/terms/"/>
    <ds:schemaRef ds:uri="http://schemas.microsoft.com/office/2006/documentManagement/types"/>
    <ds:schemaRef ds:uri="86ebd1ac-d199-4044-bf6f-ce22210ee1a4"/>
    <ds:schemaRef ds:uri="http://purl.org/dc/elements/1.1/"/>
    <ds:schemaRef ds:uri="http://schemas.openxmlformats.org/package/2006/metadata/core-properties"/>
    <ds:schemaRef ds:uri="http://www.w3.org/XML/1998/namespace"/>
    <ds:schemaRef ds:uri="http://schemas.microsoft.com/office/infopath/2007/PartnerControls"/>
    <ds:schemaRef ds:uri="6075238b-fabd-40d7-a9ca-8cb22626af43"/>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7263</Words>
  <Application>Microsoft Macintosh PowerPoint</Application>
  <PresentationFormat>Breedbeeld</PresentationFormat>
  <Paragraphs>605</Paragraphs>
  <Slides>60</Slides>
  <Notes>39</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60</vt:i4>
      </vt:variant>
    </vt:vector>
  </HeadingPairs>
  <TitlesOfParts>
    <vt:vector size="66" baseType="lpstr">
      <vt:lpstr>Aptos</vt:lpstr>
      <vt:lpstr>Arial</vt:lpstr>
      <vt:lpstr>Calibri</vt:lpstr>
      <vt:lpstr>Times New Roman</vt:lpstr>
      <vt:lpstr>Verdana</vt:lpstr>
      <vt:lpstr>Kantoorthema</vt:lpstr>
      <vt:lpstr>PowerPoint-presentatie</vt:lpstr>
      <vt:lpstr>Aansluiting onderzoek op Lectorenplatform </vt:lpstr>
      <vt:lpstr>Inhoud presentatie</vt:lpstr>
      <vt:lpstr>Achtergrond</vt:lpstr>
      <vt:lpstr>ORM heeft keuze gemaakt voor Brede Welvaart </vt:lpstr>
      <vt:lpstr>Onderzoeksopzet</vt:lpstr>
      <vt:lpstr>Deel 1   Ervaringen van docenten</vt:lpstr>
      <vt:lpstr>Methodologie: tien interviews </vt:lpstr>
      <vt:lpstr>Semi gestructureerde vragenlijst </vt:lpstr>
      <vt:lpstr>Belangrijkste conclusies uit de interviews </vt:lpstr>
      <vt:lpstr>Deel 1  Lesstof blok P1 en P2   (incl. beoordelingscriteria)</vt:lpstr>
      <vt:lpstr>Methodologie onderzoek naar lesstof</vt:lpstr>
      <vt:lpstr>Samenvatting resultaten</vt:lpstr>
      <vt:lpstr>Conclusie</vt:lpstr>
      <vt:lpstr>Deel 1  Student- en docent-evaluaties blok P1 en P2</vt:lpstr>
      <vt:lpstr>Onderzoek naar evaluaties P1 en P2  </vt:lpstr>
      <vt:lpstr>Conclusies uit evaluaties P1</vt:lpstr>
      <vt:lpstr>Conclusies uit evaluaties P2</vt:lpstr>
      <vt:lpstr>Deel 1   Studenten opbrengsten</vt:lpstr>
      <vt:lpstr>Onderzoek naar studenten opbrengsten</vt:lpstr>
      <vt:lpstr>Opdracht aan studenten P2 </vt:lpstr>
      <vt:lpstr>Conclusies</vt:lpstr>
      <vt:lpstr>Bevindingen deel 1 </vt:lpstr>
      <vt:lpstr>Belangrijkste bevindingen uit deel 1 </vt:lpstr>
      <vt:lpstr>Deel 2</vt:lpstr>
      <vt:lpstr>Uitnodiging – inleiding via Forms</vt:lpstr>
      <vt:lpstr>PowerPoint-presentatie</vt:lpstr>
      <vt:lpstr>PowerPoint-presentatie</vt:lpstr>
      <vt:lpstr>PowerPoint-presentatie</vt:lpstr>
      <vt:lpstr>Uitkomsten Docenten-enquête</vt:lpstr>
      <vt:lpstr>PowerPoint-presentatie</vt:lpstr>
      <vt:lpstr>Conclusie </vt:lpstr>
      <vt:lpstr>PowerPoint-presentatie</vt:lpstr>
      <vt:lpstr>Conclusie </vt:lpstr>
      <vt:lpstr>PowerPoint-presentatie</vt:lpstr>
      <vt:lpstr>Conclusie </vt:lpstr>
      <vt:lpstr>PowerPoint-presentatie</vt:lpstr>
      <vt:lpstr>Conclusie </vt:lpstr>
      <vt:lpstr>PowerPoint-presentatie</vt:lpstr>
      <vt:lpstr>Conclusie </vt:lpstr>
      <vt:lpstr>PowerPoint-presentatie</vt:lpstr>
      <vt:lpstr>Conclusie </vt:lpstr>
      <vt:lpstr>PowerPoint-presentatie</vt:lpstr>
      <vt:lpstr>Conclusie </vt:lpstr>
      <vt:lpstr>PowerPoint-presentatie</vt:lpstr>
      <vt:lpstr>Conclusie </vt:lpstr>
      <vt:lpstr>PowerPoint-presentatie</vt:lpstr>
      <vt:lpstr>Conclusie </vt:lpstr>
      <vt:lpstr>PowerPoint-presentatie</vt:lpstr>
      <vt:lpstr>Conclusie </vt:lpstr>
      <vt:lpstr>PowerPoint-presentatie</vt:lpstr>
      <vt:lpstr>PowerPoint-presentatie</vt:lpstr>
      <vt:lpstr>PowerPoint-presentatie</vt:lpstr>
      <vt:lpstr>PowerPoint-presentatie</vt:lpstr>
      <vt:lpstr>Conclusies</vt:lpstr>
      <vt:lpstr>PowerPoint-presentatie</vt:lpstr>
      <vt:lpstr>Ideeën uit de extra (open) vraag </vt:lpstr>
      <vt:lpstr>Hoe verder? </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"Geert Kastelijn"</dc:creator>
  <cp:lastModifiedBy>Jacco van Uden</cp:lastModifiedBy>
  <cp:revision>22</cp:revision>
  <cp:lastPrinted>2024-06-19T09:09:27Z</cp:lastPrinted>
  <dcterms:created xsi:type="dcterms:W3CDTF">2020-11-02T08:19:28Z</dcterms:created>
  <dcterms:modified xsi:type="dcterms:W3CDTF">2025-09-09T15:38:10Z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0x010100ADC94F252A9CC84DBE96EB90CC3F6A70</vt:lpwstr>
  </property>
  <property fmtid="{D5CDD505-2E9C-101B-9397-08002B2CF9AE}" pid="3" name="Order">
    <vt:r8>8700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